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0693400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94660"/>
  </p:normalViewPr>
  <p:slideViewPr>
    <p:cSldViewPr>
      <p:cViewPr varScale="1">
        <p:scale>
          <a:sx n="98" d="100"/>
          <a:sy n="98" d="100"/>
        </p:scale>
        <p:origin x="207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50389"/>
            <a:ext cx="9094788" cy="1592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5864"/>
            <a:ext cx="7489825" cy="189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</a:t>
            </a:r>
            <a:fld id="{81D60167-4931-47E6-BA6A-407CBD079E47}" type="slidenum">
              <a:rPr spc="-5" dirty="0">
                <a:solidFill>
                  <a:srgbClr val="201F1F"/>
                </a:solidFill>
              </a:rPr>
              <a:t>‹#›</a:t>
            </a:fld>
            <a:endParaRPr spc="-5" dirty="0">
              <a:solidFill>
                <a:srgbClr val="201F1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</a:t>
            </a:r>
            <a:fld id="{81D60167-4931-47E6-BA6A-407CBD079E47}" type="slidenum">
              <a:rPr spc="-5" dirty="0">
                <a:solidFill>
                  <a:srgbClr val="201F1F"/>
                </a:solidFill>
              </a:rPr>
              <a:t>‹#›</a:t>
            </a:fld>
            <a:endParaRPr spc="-5" dirty="0">
              <a:solidFill>
                <a:srgbClr val="201F1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80045"/>
            <a:ext cx="257810" cy="1080770"/>
          </a:xfrm>
          <a:custGeom>
            <a:avLst/>
            <a:gdLst/>
            <a:ahLst/>
            <a:cxnLst/>
            <a:rect l="l" t="t" r="r" b="b"/>
            <a:pathLst>
              <a:path w="257810" h="1080770">
                <a:moveTo>
                  <a:pt x="0" y="0"/>
                </a:moveTo>
                <a:lnTo>
                  <a:pt x="0" y="1080350"/>
                </a:lnTo>
                <a:lnTo>
                  <a:pt x="257556" y="1080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0692130" cy="6454140"/>
          </a:xfrm>
          <a:custGeom>
            <a:avLst/>
            <a:gdLst/>
            <a:ahLst/>
            <a:cxnLst/>
            <a:rect l="l" t="t" r="r" b="b"/>
            <a:pathLst>
              <a:path w="10692130" h="6454140">
                <a:moveTo>
                  <a:pt x="10692130" y="0"/>
                </a:moveTo>
                <a:lnTo>
                  <a:pt x="0" y="0"/>
                </a:lnTo>
                <a:lnTo>
                  <a:pt x="0" y="6454013"/>
                </a:lnTo>
                <a:lnTo>
                  <a:pt x="10692130" y="6454013"/>
                </a:lnTo>
                <a:lnTo>
                  <a:pt x="10692130" y="0"/>
                </a:lnTo>
                <a:close/>
              </a:path>
            </a:pathLst>
          </a:custGeom>
          <a:solidFill>
            <a:srgbClr val="EF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811780" y="239280"/>
            <a:ext cx="7880350" cy="7321550"/>
          </a:xfrm>
          <a:custGeom>
            <a:avLst/>
            <a:gdLst/>
            <a:ahLst/>
            <a:cxnLst/>
            <a:rect l="l" t="t" r="r" b="b"/>
            <a:pathLst>
              <a:path w="7880350" h="7321550">
                <a:moveTo>
                  <a:pt x="7880337" y="1733054"/>
                </a:moveTo>
                <a:lnTo>
                  <a:pt x="4811890" y="141719"/>
                </a:lnTo>
                <a:lnTo>
                  <a:pt x="4021455" y="141719"/>
                </a:lnTo>
                <a:lnTo>
                  <a:pt x="4021315" y="141109"/>
                </a:lnTo>
                <a:lnTo>
                  <a:pt x="4823561" y="141109"/>
                </a:lnTo>
                <a:lnTo>
                  <a:pt x="4781016" y="119126"/>
                </a:lnTo>
                <a:lnTo>
                  <a:pt x="4734026" y="96139"/>
                </a:lnTo>
                <a:lnTo>
                  <a:pt x="4686262" y="75692"/>
                </a:lnTo>
                <a:lnTo>
                  <a:pt x="4638116" y="57785"/>
                </a:lnTo>
                <a:lnTo>
                  <a:pt x="4589475" y="42291"/>
                </a:lnTo>
                <a:lnTo>
                  <a:pt x="4540428" y="29210"/>
                </a:lnTo>
                <a:lnTo>
                  <a:pt x="4491152" y="18669"/>
                </a:lnTo>
                <a:lnTo>
                  <a:pt x="4441749" y="10414"/>
                </a:lnTo>
                <a:lnTo>
                  <a:pt x="4392206" y="4572"/>
                </a:lnTo>
                <a:lnTo>
                  <a:pt x="4342536" y="1143"/>
                </a:lnTo>
                <a:lnTo>
                  <a:pt x="4293006" y="0"/>
                </a:lnTo>
                <a:lnTo>
                  <a:pt x="4244860" y="1143"/>
                </a:lnTo>
                <a:lnTo>
                  <a:pt x="4196727" y="4305"/>
                </a:lnTo>
                <a:lnTo>
                  <a:pt x="4148963" y="9779"/>
                </a:lnTo>
                <a:lnTo>
                  <a:pt x="4101592" y="17272"/>
                </a:lnTo>
                <a:lnTo>
                  <a:pt x="4054602" y="26797"/>
                </a:lnTo>
                <a:lnTo>
                  <a:pt x="4008107" y="38468"/>
                </a:lnTo>
                <a:lnTo>
                  <a:pt x="3962235" y="52184"/>
                </a:lnTo>
                <a:lnTo>
                  <a:pt x="3917023" y="67945"/>
                </a:lnTo>
                <a:lnTo>
                  <a:pt x="3872433" y="85712"/>
                </a:lnTo>
                <a:lnTo>
                  <a:pt x="3828745" y="105410"/>
                </a:lnTo>
                <a:lnTo>
                  <a:pt x="3785946" y="127000"/>
                </a:lnTo>
                <a:lnTo>
                  <a:pt x="3744036" y="150622"/>
                </a:lnTo>
                <a:lnTo>
                  <a:pt x="3703116" y="176149"/>
                </a:lnTo>
                <a:lnTo>
                  <a:pt x="3663365" y="203454"/>
                </a:lnTo>
                <a:lnTo>
                  <a:pt x="3624757" y="232676"/>
                </a:lnTo>
                <a:lnTo>
                  <a:pt x="3587419" y="263652"/>
                </a:lnTo>
                <a:lnTo>
                  <a:pt x="3551339" y="296545"/>
                </a:lnTo>
                <a:lnTo>
                  <a:pt x="3516795" y="331216"/>
                </a:lnTo>
                <a:lnTo>
                  <a:pt x="3483648" y="367538"/>
                </a:lnTo>
                <a:lnTo>
                  <a:pt x="3452012" y="405638"/>
                </a:lnTo>
                <a:lnTo>
                  <a:pt x="3422167" y="445516"/>
                </a:lnTo>
                <a:lnTo>
                  <a:pt x="3393821" y="487045"/>
                </a:lnTo>
                <a:lnTo>
                  <a:pt x="3367405" y="530225"/>
                </a:lnTo>
                <a:lnTo>
                  <a:pt x="3342767" y="575056"/>
                </a:lnTo>
                <a:lnTo>
                  <a:pt x="119011" y="6791033"/>
                </a:lnTo>
                <a:lnTo>
                  <a:pt x="97675" y="6834721"/>
                </a:lnTo>
                <a:lnTo>
                  <a:pt x="78359" y="6878942"/>
                </a:lnTo>
                <a:lnTo>
                  <a:pt x="61341" y="6923608"/>
                </a:lnTo>
                <a:lnTo>
                  <a:pt x="46367" y="6968680"/>
                </a:lnTo>
                <a:lnTo>
                  <a:pt x="33540" y="7014057"/>
                </a:lnTo>
                <a:lnTo>
                  <a:pt x="22860" y="7059701"/>
                </a:lnTo>
                <a:lnTo>
                  <a:pt x="14236" y="7105548"/>
                </a:lnTo>
                <a:lnTo>
                  <a:pt x="7620" y="7151510"/>
                </a:lnTo>
                <a:lnTo>
                  <a:pt x="3048" y="7197547"/>
                </a:lnTo>
                <a:lnTo>
                  <a:pt x="508" y="7243610"/>
                </a:lnTo>
                <a:lnTo>
                  <a:pt x="0" y="7289584"/>
                </a:lnTo>
                <a:lnTo>
                  <a:pt x="1016" y="7321131"/>
                </a:lnTo>
                <a:lnTo>
                  <a:pt x="5757418" y="7321131"/>
                </a:lnTo>
                <a:lnTo>
                  <a:pt x="4029252" y="173964"/>
                </a:lnTo>
                <a:lnTo>
                  <a:pt x="7880337" y="6499415"/>
                </a:lnTo>
                <a:lnTo>
                  <a:pt x="7880337" y="1733054"/>
                </a:lnTo>
                <a:close/>
              </a:path>
            </a:pathLst>
          </a:custGeom>
          <a:solidFill>
            <a:srgbClr val="FFFFFF">
              <a:alpha val="8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3664" y="896112"/>
            <a:ext cx="928115" cy="87934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0" y="765049"/>
            <a:ext cx="1104899" cy="12009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3837"/>
            <a:ext cx="4654391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3837"/>
            <a:ext cx="4654391" cy="500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</a:t>
            </a:r>
            <a:fld id="{81D60167-4931-47E6-BA6A-407CBD079E47}" type="slidenum">
              <a:rPr spc="-5" dirty="0">
                <a:solidFill>
                  <a:srgbClr val="201F1F"/>
                </a:solidFill>
              </a:rPr>
              <a:t>‹#›</a:t>
            </a:fld>
            <a:endParaRPr spc="-5" dirty="0">
              <a:solidFill>
                <a:srgbClr val="201F1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</a:t>
            </a:r>
            <a:fld id="{81D60167-4931-47E6-BA6A-407CBD079E47}" type="slidenum">
              <a:rPr spc="-5" dirty="0">
                <a:solidFill>
                  <a:srgbClr val="201F1F"/>
                </a:solidFill>
              </a:rPr>
              <a:t>‹#›</a:t>
            </a:fld>
            <a:endParaRPr spc="-5" dirty="0">
              <a:solidFill>
                <a:srgbClr val="201F1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</a:t>
            </a:r>
            <a:fld id="{81D60167-4931-47E6-BA6A-407CBD079E47}" type="slidenum">
              <a:rPr spc="-5" dirty="0">
                <a:solidFill>
                  <a:srgbClr val="201F1F"/>
                </a:solidFill>
              </a:rPr>
              <a:t>‹#›</a:t>
            </a:fld>
            <a:endParaRPr spc="-5" dirty="0">
              <a:solidFill>
                <a:srgbClr val="201F1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80045"/>
            <a:ext cx="257810" cy="1080770"/>
          </a:xfrm>
          <a:custGeom>
            <a:avLst/>
            <a:gdLst/>
            <a:ahLst/>
            <a:cxnLst/>
            <a:rect l="l" t="t" r="r" b="b"/>
            <a:pathLst>
              <a:path w="257810" h="1080770">
                <a:moveTo>
                  <a:pt x="0" y="0"/>
                </a:moveTo>
                <a:lnTo>
                  <a:pt x="0" y="1080350"/>
                </a:lnTo>
                <a:lnTo>
                  <a:pt x="257556" y="1080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1921" y="1631937"/>
            <a:ext cx="4835906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1801" y="1958557"/>
            <a:ext cx="6982459" cy="2359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51167"/>
            <a:ext cx="3423920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51167"/>
            <a:ext cx="2460942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00206" y="7237575"/>
            <a:ext cx="18224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</a:t>
            </a:r>
            <a:fld id="{81D60167-4931-47E6-BA6A-407CBD079E47}" type="slidenum">
              <a:rPr spc="-5" dirty="0">
                <a:solidFill>
                  <a:srgbClr val="201F1F"/>
                </a:solidFill>
              </a:rPr>
              <a:t>‹#›</a:t>
            </a:fld>
            <a:endParaRPr spc="-5" dirty="0">
              <a:solidFill>
                <a:srgbClr val="201F1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hyperlink" Target="mailto:paul.strachan@cevalogistic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showfreight.cevalogistics.com/Showbook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0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paul.Strachan@cevalogistic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ul.strachan@cevalogistics.com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strachan@cevalogistics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valogistics.com/documents/2021-03/CEVA%20-%20%20Commercial%20Invoice%20New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hyperlink" Target="https://www.cevalogistics.com/documents/2021-03/Export%20Control%20Download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strachan@cevalogistics.com" TargetMode="External"/><Relationship Id="rId2" Type="http://schemas.openxmlformats.org/officeDocument/2006/relationships/hyperlink" Target="https://www.cevalogistics.com/documents/2021-03/CEVA%20Terms%20%26%20Conditions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6480175"/>
          </a:xfrm>
          <a:custGeom>
            <a:avLst/>
            <a:gdLst/>
            <a:ahLst/>
            <a:cxnLst/>
            <a:rect l="l" t="t" r="r" b="b"/>
            <a:pathLst>
              <a:path w="10692130" h="6480175">
                <a:moveTo>
                  <a:pt x="10692130" y="0"/>
                </a:moveTo>
                <a:lnTo>
                  <a:pt x="0" y="0"/>
                </a:lnTo>
                <a:lnTo>
                  <a:pt x="0" y="6479819"/>
                </a:lnTo>
                <a:lnTo>
                  <a:pt x="10692130" y="6479819"/>
                </a:lnTo>
                <a:lnTo>
                  <a:pt x="10692130" y="0"/>
                </a:lnTo>
                <a:close/>
              </a:path>
            </a:pathLst>
          </a:custGeom>
          <a:solidFill>
            <a:srgbClr val="121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763" y="976757"/>
            <a:ext cx="648193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/>
              <a:t>E L E V A T E   </a:t>
            </a:r>
            <a:r>
              <a:rPr sz="4000" b="1" spc="-5" dirty="0">
                <a:latin typeface="Calibri"/>
                <a:cs typeface="Calibri"/>
              </a:rPr>
              <a:t>2</a:t>
            </a:r>
            <a:r>
              <a:rPr sz="4000" b="1" spc="-2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0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2</a:t>
            </a:r>
            <a:r>
              <a:rPr sz="4000" b="1" spc="-150" dirty="0">
                <a:latin typeface="Calibri"/>
                <a:cs typeface="Calibri"/>
              </a:rPr>
              <a:t> </a:t>
            </a:r>
            <a:r>
              <a:rPr lang="en-GB" sz="4000" b="1" spc="-150" dirty="0">
                <a:latin typeface="Calibri"/>
                <a:cs typeface="Calibri"/>
              </a:rPr>
              <a:t>2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265" y="2358004"/>
            <a:ext cx="4575810" cy="147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699"/>
              </a:lnSpc>
              <a:spcBef>
                <a:spcPts val="100"/>
              </a:spcBef>
              <a:tabLst>
                <a:tab pos="1884045" algn="l"/>
              </a:tabLst>
            </a:pP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H I</a:t>
            </a:r>
            <a:r>
              <a:rPr sz="24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I N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G	I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5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450" b="1" spc="-5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335405" algn="l"/>
              </a:tabLst>
            </a:pP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O R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E R	F</a:t>
            </a:r>
            <a:r>
              <a:rPr sz="24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03547" y="393193"/>
            <a:ext cx="6689090" cy="6087110"/>
            <a:chOff x="4003547" y="393193"/>
            <a:chExt cx="6689090" cy="60871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7407" y="588265"/>
              <a:ext cx="2474975" cy="58917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3547" y="393193"/>
              <a:ext cx="6688835" cy="608685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464295" y="6531864"/>
            <a:ext cx="2161540" cy="1038225"/>
            <a:chOff x="8464295" y="6531864"/>
            <a:chExt cx="2161540" cy="10382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6419" y="7011924"/>
              <a:ext cx="92963" cy="914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0531" y="7011924"/>
              <a:ext cx="82294" cy="91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4663" y="7014972"/>
              <a:ext cx="68579" cy="853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8399" y="7011924"/>
              <a:ext cx="77723" cy="914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64295" y="6531864"/>
              <a:ext cx="2161030" cy="1037843"/>
            </a:xfrm>
            <a:prstGeom prst="rect">
              <a:avLst/>
            </a:prstGeom>
          </p:spPr>
        </p:pic>
      </p:grpSp>
      <p:sp>
        <p:nvSpPr>
          <p:cNvPr id="16" name="AutoShape 4" descr="Elevate">
            <a:extLst>
              <a:ext uri="{FF2B5EF4-FFF2-40B4-BE49-F238E27FC236}">
                <a16:creationId xmlns:a16="http://schemas.microsoft.com/office/drawing/2014/main" id="{B535AE06-028F-4C17-8A0E-7B774DFBBF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4300" y="668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News/PR | Rexell">
            <a:extLst>
              <a:ext uri="{FF2B5EF4-FFF2-40B4-BE49-F238E27FC236}">
                <a16:creationId xmlns:a16="http://schemas.microsoft.com/office/drawing/2014/main" id="{C31A12B1-E90B-4EC5-9470-E5903F89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610350"/>
            <a:ext cx="1543050" cy="8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" y="15241"/>
            <a:ext cx="10692130" cy="7566659"/>
            <a:chOff x="0" y="0"/>
            <a:chExt cx="10692130" cy="756665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130" cy="6480175"/>
            </a:xfrm>
            <a:custGeom>
              <a:avLst/>
              <a:gdLst/>
              <a:ahLst/>
              <a:cxnLst/>
              <a:rect l="l" t="t" r="r" b="b"/>
              <a:pathLst>
                <a:path w="10692130" h="6480175">
                  <a:moveTo>
                    <a:pt x="10692130" y="0"/>
                  </a:moveTo>
                  <a:lnTo>
                    <a:pt x="0" y="0"/>
                  </a:lnTo>
                  <a:lnTo>
                    <a:pt x="0" y="6479806"/>
                  </a:lnTo>
                  <a:lnTo>
                    <a:pt x="10692130" y="6479806"/>
                  </a:lnTo>
                  <a:lnTo>
                    <a:pt x="1069213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1488" y="243839"/>
              <a:ext cx="7931150" cy="7322820"/>
            </a:xfrm>
            <a:custGeom>
              <a:avLst/>
              <a:gdLst/>
              <a:ahLst/>
              <a:cxnLst/>
              <a:rect l="l" t="t" r="r" b="b"/>
              <a:pathLst>
                <a:path w="7931150" h="7322820">
                  <a:moveTo>
                    <a:pt x="7930629" y="1728495"/>
                  </a:moveTo>
                  <a:lnTo>
                    <a:pt x="4862182" y="137160"/>
                  </a:lnTo>
                  <a:lnTo>
                    <a:pt x="4815903" y="137160"/>
                  </a:lnTo>
                  <a:lnTo>
                    <a:pt x="4781016" y="119151"/>
                  </a:lnTo>
                  <a:lnTo>
                    <a:pt x="4734026" y="96164"/>
                  </a:lnTo>
                  <a:lnTo>
                    <a:pt x="4686262" y="75717"/>
                  </a:lnTo>
                  <a:lnTo>
                    <a:pt x="4638129" y="57785"/>
                  </a:lnTo>
                  <a:lnTo>
                    <a:pt x="4589475" y="42291"/>
                  </a:lnTo>
                  <a:lnTo>
                    <a:pt x="4540440" y="29210"/>
                  </a:lnTo>
                  <a:lnTo>
                    <a:pt x="4491152" y="18681"/>
                  </a:lnTo>
                  <a:lnTo>
                    <a:pt x="4441749" y="10426"/>
                  </a:lnTo>
                  <a:lnTo>
                    <a:pt x="4392219" y="4572"/>
                  </a:lnTo>
                  <a:lnTo>
                    <a:pt x="4342536" y="1143"/>
                  </a:lnTo>
                  <a:lnTo>
                    <a:pt x="4293019" y="0"/>
                  </a:lnTo>
                  <a:lnTo>
                    <a:pt x="4244860" y="1143"/>
                  </a:lnTo>
                  <a:lnTo>
                    <a:pt x="4196727" y="4318"/>
                  </a:lnTo>
                  <a:lnTo>
                    <a:pt x="4148963" y="9779"/>
                  </a:lnTo>
                  <a:lnTo>
                    <a:pt x="4101592" y="17284"/>
                  </a:lnTo>
                  <a:lnTo>
                    <a:pt x="4054602" y="26809"/>
                  </a:lnTo>
                  <a:lnTo>
                    <a:pt x="4008094" y="38481"/>
                  </a:lnTo>
                  <a:lnTo>
                    <a:pt x="3962247" y="52197"/>
                  </a:lnTo>
                  <a:lnTo>
                    <a:pt x="3917035" y="67945"/>
                  </a:lnTo>
                  <a:lnTo>
                    <a:pt x="3872433" y="85737"/>
                  </a:lnTo>
                  <a:lnTo>
                    <a:pt x="3828745" y="105448"/>
                  </a:lnTo>
                  <a:lnTo>
                    <a:pt x="3785946" y="127038"/>
                  </a:lnTo>
                  <a:lnTo>
                    <a:pt x="3744049" y="150647"/>
                  </a:lnTo>
                  <a:lnTo>
                    <a:pt x="3703142" y="176199"/>
                  </a:lnTo>
                  <a:lnTo>
                    <a:pt x="3663365" y="203504"/>
                  </a:lnTo>
                  <a:lnTo>
                    <a:pt x="3624757" y="232702"/>
                  </a:lnTo>
                  <a:lnTo>
                    <a:pt x="3587419" y="263690"/>
                  </a:lnTo>
                  <a:lnTo>
                    <a:pt x="3551339" y="296595"/>
                  </a:lnTo>
                  <a:lnTo>
                    <a:pt x="3516795" y="331292"/>
                  </a:lnTo>
                  <a:lnTo>
                    <a:pt x="3483648" y="367601"/>
                  </a:lnTo>
                  <a:lnTo>
                    <a:pt x="3452012" y="405714"/>
                  </a:lnTo>
                  <a:lnTo>
                    <a:pt x="3422167" y="445604"/>
                  </a:lnTo>
                  <a:lnTo>
                    <a:pt x="3393833" y="487121"/>
                  </a:lnTo>
                  <a:lnTo>
                    <a:pt x="3367430" y="530313"/>
                  </a:lnTo>
                  <a:lnTo>
                    <a:pt x="3342767" y="575157"/>
                  </a:lnTo>
                  <a:lnTo>
                    <a:pt x="119011" y="6792100"/>
                  </a:lnTo>
                  <a:lnTo>
                    <a:pt x="97675" y="6835788"/>
                  </a:lnTo>
                  <a:lnTo>
                    <a:pt x="78371" y="6880009"/>
                  </a:lnTo>
                  <a:lnTo>
                    <a:pt x="61341" y="6924688"/>
                  </a:lnTo>
                  <a:lnTo>
                    <a:pt x="46367" y="6969760"/>
                  </a:lnTo>
                  <a:lnTo>
                    <a:pt x="33540" y="7015137"/>
                  </a:lnTo>
                  <a:lnTo>
                    <a:pt x="22860" y="7060806"/>
                  </a:lnTo>
                  <a:lnTo>
                    <a:pt x="14236" y="7106666"/>
                  </a:lnTo>
                  <a:lnTo>
                    <a:pt x="7620" y="7152627"/>
                  </a:lnTo>
                  <a:lnTo>
                    <a:pt x="3048" y="7198677"/>
                  </a:lnTo>
                  <a:lnTo>
                    <a:pt x="508" y="7244740"/>
                  </a:lnTo>
                  <a:lnTo>
                    <a:pt x="0" y="7290714"/>
                  </a:lnTo>
                  <a:lnTo>
                    <a:pt x="1016" y="7322274"/>
                  </a:lnTo>
                  <a:lnTo>
                    <a:pt x="5757418" y="7322274"/>
                  </a:lnTo>
                  <a:lnTo>
                    <a:pt x="4021315" y="141109"/>
                  </a:lnTo>
                  <a:lnTo>
                    <a:pt x="4062323" y="141109"/>
                  </a:lnTo>
                  <a:lnTo>
                    <a:pt x="7930629" y="6494856"/>
                  </a:lnTo>
                  <a:lnTo>
                    <a:pt x="7930629" y="1728495"/>
                  </a:ln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420" y="64730"/>
            <a:ext cx="497459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 N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E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H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D</a:t>
            </a:r>
            <a:r>
              <a:rPr b="1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L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G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R</a:t>
            </a:r>
            <a:r>
              <a:rPr b="1" spc="-2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F</a:t>
            </a:r>
            <a:r>
              <a:rPr b="1" spc="-24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6" name="object 6"/>
          <p:cNvSpPr/>
          <p:nvPr/>
        </p:nvSpPr>
        <p:spPr>
          <a:xfrm>
            <a:off x="6110592" y="904112"/>
            <a:ext cx="3231515" cy="4700270"/>
          </a:xfrm>
          <a:custGeom>
            <a:avLst/>
            <a:gdLst/>
            <a:ahLst/>
            <a:cxnLst/>
            <a:rect l="l" t="t" r="r" b="b"/>
            <a:pathLst>
              <a:path w="3231515" h="4700270">
                <a:moveTo>
                  <a:pt x="3221977" y="3921798"/>
                </a:moveTo>
                <a:lnTo>
                  <a:pt x="0" y="3921798"/>
                </a:lnTo>
                <a:lnTo>
                  <a:pt x="0" y="4318762"/>
                </a:lnTo>
                <a:lnTo>
                  <a:pt x="0" y="4699762"/>
                </a:lnTo>
                <a:lnTo>
                  <a:pt x="3221977" y="4699762"/>
                </a:lnTo>
                <a:lnTo>
                  <a:pt x="3221977" y="4318774"/>
                </a:lnTo>
                <a:lnTo>
                  <a:pt x="3221977" y="3921798"/>
                </a:lnTo>
                <a:close/>
              </a:path>
              <a:path w="3231515" h="4700270">
                <a:moveTo>
                  <a:pt x="3231019" y="8763"/>
                </a:moveTo>
                <a:lnTo>
                  <a:pt x="3221977" y="8763"/>
                </a:lnTo>
                <a:lnTo>
                  <a:pt x="3221977" y="0"/>
                </a:lnTo>
                <a:lnTo>
                  <a:pt x="0" y="0"/>
                </a:lnTo>
                <a:lnTo>
                  <a:pt x="0" y="3921785"/>
                </a:lnTo>
                <a:lnTo>
                  <a:pt x="3221977" y="3921785"/>
                </a:lnTo>
                <a:lnTo>
                  <a:pt x="3221977" y="3428060"/>
                </a:lnTo>
                <a:lnTo>
                  <a:pt x="3221977" y="2864193"/>
                </a:lnTo>
                <a:lnTo>
                  <a:pt x="3231019" y="2864193"/>
                </a:lnTo>
                <a:lnTo>
                  <a:pt x="3231019" y="1150239"/>
                </a:lnTo>
                <a:lnTo>
                  <a:pt x="3221977" y="1150239"/>
                </a:lnTo>
                <a:lnTo>
                  <a:pt x="3221977" y="1149654"/>
                </a:lnTo>
                <a:lnTo>
                  <a:pt x="3231019" y="1149654"/>
                </a:lnTo>
                <a:lnTo>
                  <a:pt x="3231019" y="581787"/>
                </a:lnTo>
                <a:lnTo>
                  <a:pt x="3221977" y="581787"/>
                </a:lnTo>
                <a:lnTo>
                  <a:pt x="3221977" y="581266"/>
                </a:lnTo>
                <a:lnTo>
                  <a:pt x="3231019" y="581266"/>
                </a:lnTo>
                <a:lnTo>
                  <a:pt x="3231019" y="8763"/>
                </a:lnTo>
                <a:close/>
              </a:path>
            </a:pathLst>
          </a:custGeom>
          <a:solidFill>
            <a:srgbClr val="EFEC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844788" y="7073010"/>
            <a:ext cx="161988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34" algn="r">
              <a:lnSpc>
                <a:spcPts val="1045"/>
              </a:lnSpc>
            </a:pPr>
            <a:r>
              <a:rPr sz="1000" spc="55" dirty="0">
                <a:solidFill>
                  <a:srgbClr val="201F1F"/>
                </a:solidFill>
                <a:latin typeface="Calibri"/>
                <a:cs typeface="Calibri"/>
              </a:rPr>
              <a:t>ONSITE</a:t>
            </a:r>
            <a:r>
              <a:rPr sz="1000" spc="135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201F1F"/>
                </a:solidFill>
                <a:latin typeface="Calibri"/>
                <a:cs typeface="Calibri"/>
              </a:rPr>
              <a:t>HANDLING</a:t>
            </a:r>
            <a:r>
              <a:rPr sz="1000" spc="250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201F1F"/>
                </a:solidFill>
                <a:latin typeface="Calibri"/>
                <a:cs typeface="Calibri"/>
              </a:rPr>
              <a:t>TARIFF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0"/>
              </a:spcBef>
            </a:pP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000" b="1" spc="-20" dirty="0">
                <a:solidFill>
                  <a:srgbClr val="201F1F"/>
                </a:solidFill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8455A33A-951F-48C3-9BE3-A26CD4BE1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19575"/>
              </p:ext>
            </p:extLst>
          </p:nvPr>
        </p:nvGraphicFramePr>
        <p:xfrm>
          <a:off x="1309988" y="904110"/>
          <a:ext cx="8022590" cy="2605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24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Unloading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Vehicle to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116839" marR="11366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</a:t>
                      </a:r>
                      <a:r>
                        <a:rPr lang="en-GB" sz="1400" spc="-5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lang="en-US" sz="1400" spc="-5" dirty="0">
                          <a:latin typeface="Calibri"/>
                          <a:cs typeface="Calibri"/>
                        </a:rPr>
                        <a:t>.00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per </a:t>
                      </a:r>
                      <a:r>
                        <a:rPr lang="en-GB" sz="1400" spc="-5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spc="-5" dirty="0" err="1">
                          <a:latin typeface="Calibri"/>
                          <a:cs typeface="Calibri"/>
                        </a:rPr>
                        <a:t>cbm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lang="en-GB" sz="1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00kgs. </a:t>
                      </a:r>
                      <a:endParaRPr lang="en-GB" sz="1400" spc="-5" dirty="0">
                        <a:latin typeface="Calibri"/>
                        <a:cs typeface="Calibri"/>
                      </a:endParaRPr>
                    </a:p>
                    <a:p>
                      <a:pPr marL="116839" marR="11366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GB" sz="1400" spc="-5" dirty="0">
                          <a:latin typeface="Calibri"/>
                          <a:cs typeface="Calibri"/>
                        </a:rPr>
                        <a:t>(whichever the greater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0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185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Collection, Storage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Redelivery of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Empty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</a:t>
                      </a:r>
                      <a:r>
                        <a:rPr lang="en-GB" sz="1400" spc="-5" dirty="0">
                          <a:latin typeface="Calibri"/>
                          <a:cs typeface="Calibri"/>
                        </a:rPr>
                        <a:t>33.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00 per </a:t>
                      </a:r>
                      <a:r>
                        <a:rPr sz="1400" spc="-5" dirty="0" err="1">
                          <a:latin typeface="Calibri"/>
                          <a:cs typeface="Calibri"/>
                        </a:rPr>
                        <a:t>cbm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. (minimum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3cbm.)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0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Reloading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 to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Vehicle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116839" marR="11366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GB" sz="1400" spc="-5" dirty="0">
                          <a:latin typeface="+mn-lt"/>
                          <a:cs typeface="Calibri"/>
                        </a:rPr>
                        <a:t>£35.00 per 2 </a:t>
                      </a:r>
                      <a:r>
                        <a:rPr lang="en-GB" sz="1400" spc="-5" dirty="0" err="1">
                          <a:latin typeface="+mn-lt"/>
                          <a:cs typeface="Calibri"/>
                        </a:rPr>
                        <a:t>cbm</a:t>
                      </a:r>
                      <a:r>
                        <a:rPr lang="en-GB" sz="1400" spc="-5" dirty="0">
                          <a:latin typeface="+mn-lt"/>
                          <a:cs typeface="Calibri"/>
                        </a:rPr>
                        <a:t>. </a:t>
                      </a:r>
                      <a:r>
                        <a:rPr lang="en-GB" sz="1400" dirty="0">
                          <a:latin typeface="+mn-lt"/>
                          <a:cs typeface="Calibri"/>
                        </a:rPr>
                        <a:t>or 10</a:t>
                      </a:r>
                      <a:r>
                        <a:rPr lang="en-GB" sz="1400" spc="-5" dirty="0">
                          <a:latin typeface="+mn-lt"/>
                          <a:cs typeface="Calibri"/>
                        </a:rPr>
                        <a:t>00kgs. </a:t>
                      </a:r>
                    </a:p>
                    <a:p>
                      <a:pPr marL="116839" marR="11366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GB" sz="1400" spc="-5" dirty="0">
                          <a:latin typeface="+mn-lt"/>
                          <a:cs typeface="Calibri"/>
                        </a:rPr>
                        <a:t>(whichever the greater)</a:t>
                      </a:r>
                      <a:endParaRPr lang="en-GB" sz="1400" dirty="0">
                        <a:latin typeface="+mn-lt"/>
                        <a:cs typeface="Calibri"/>
                      </a:endParaRPr>
                    </a:p>
                  </a:txBody>
                  <a:tcPr marL="0" marR="0" marT="4254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0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192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Labour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 (unskilled)</a:t>
                      </a:r>
                      <a:endParaRPr lang="en-US" sz="1400" spc="-5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£35.00 per hour (minimum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hours)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0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192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File Fee</a:t>
                      </a:r>
                    </a:p>
                    <a:p>
                      <a:pPr marL="990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400" dirty="0">
                          <a:latin typeface="Calibri"/>
                          <a:cs typeface="Calibri"/>
                        </a:rPr>
                        <a:t>£30.00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2283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0A83BA3-4E7B-47DD-AA41-CE0991FB75D8}"/>
              </a:ext>
            </a:extLst>
          </p:cNvPr>
          <p:cNvSpPr txBox="1"/>
          <p:nvPr/>
        </p:nvSpPr>
        <p:spPr>
          <a:xfrm>
            <a:off x="1300459" y="3782020"/>
            <a:ext cx="80416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50% Surcharge applies to all work carried out before 8am, after 6pm, during weekends and any dates out of tenancy 100% Surcharge applies to all work carried out on bank holidays. All work is subject to our terms and conditions.</a:t>
            </a:r>
            <a:endParaRPr lang="en-GB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4035" cy="7560945"/>
            <a:chOff x="0" y="0"/>
            <a:chExt cx="10694035" cy="75609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4035" cy="6451600"/>
            </a:xfrm>
            <a:custGeom>
              <a:avLst/>
              <a:gdLst/>
              <a:ahLst/>
              <a:cxnLst/>
              <a:rect l="l" t="t" r="r" b="b"/>
              <a:pathLst>
                <a:path w="10694035" h="6451600">
                  <a:moveTo>
                    <a:pt x="10693869" y="0"/>
                  </a:moveTo>
                  <a:lnTo>
                    <a:pt x="0" y="0"/>
                  </a:lnTo>
                  <a:lnTo>
                    <a:pt x="0" y="6451066"/>
                  </a:lnTo>
                  <a:lnTo>
                    <a:pt x="10693869" y="6451066"/>
                  </a:lnTo>
                  <a:lnTo>
                    <a:pt x="10693869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1780" y="239280"/>
              <a:ext cx="7881620" cy="7321550"/>
            </a:xfrm>
            <a:custGeom>
              <a:avLst/>
              <a:gdLst/>
              <a:ahLst/>
              <a:cxnLst/>
              <a:rect l="l" t="t" r="r" b="b"/>
              <a:pathLst>
                <a:path w="7881620" h="7321550">
                  <a:moveTo>
                    <a:pt x="7881594" y="1731568"/>
                  </a:moveTo>
                  <a:lnTo>
                    <a:pt x="4812792" y="141719"/>
                  </a:lnTo>
                  <a:lnTo>
                    <a:pt x="4021455" y="141719"/>
                  </a:lnTo>
                  <a:lnTo>
                    <a:pt x="4021315" y="141109"/>
                  </a:lnTo>
                  <a:lnTo>
                    <a:pt x="4823561" y="141109"/>
                  </a:lnTo>
                  <a:lnTo>
                    <a:pt x="4781016" y="119126"/>
                  </a:lnTo>
                  <a:lnTo>
                    <a:pt x="4734026" y="96139"/>
                  </a:lnTo>
                  <a:lnTo>
                    <a:pt x="4686262" y="75692"/>
                  </a:lnTo>
                  <a:lnTo>
                    <a:pt x="4638116" y="57785"/>
                  </a:lnTo>
                  <a:lnTo>
                    <a:pt x="4589475" y="42291"/>
                  </a:lnTo>
                  <a:lnTo>
                    <a:pt x="4540428" y="29210"/>
                  </a:lnTo>
                  <a:lnTo>
                    <a:pt x="4491152" y="18669"/>
                  </a:lnTo>
                  <a:lnTo>
                    <a:pt x="4441749" y="10414"/>
                  </a:lnTo>
                  <a:lnTo>
                    <a:pt x="4392206" y="4572"/>
                  </a:lnTo>
                  <a:lnTo>
                    <a:pt x="4342536" y="1143"/>
                  </a:lnTo>
                  <a:lnTo>
                    <a:pt x="4293006" y="0"/>
                  </a:lnTo>
                  <a:lnTo>
                    <a:pt x="4244860" y="1143"/>
                  </a:lnTo>
                  <a:lnTo>
                    <a:pt x="4196727" y="4305"/>
                  </a:lnTo>
                  <a:lnTo>
                    <a:pt x="4148963" y="9779"/>
                  </a:lnTo>
                  <a:lnTo>
                    <a:pt x="4101592" y="17272"/>
                  </a:lnTo>
                  <a:lnTo>
                    <a:pt x="4054602" y="26797"/>
                  </a:lnTo>
                  <a:lnTo>
                    <a:pt x="4008107" y="38468"/>
                  </a:lnTo>
                  <a:lnTo>
                    <a:pt x="3962235" y="52184"/>
                  </a:lnTo>
                  <a:lnTo>
                    <a:pt x="3917023" y="67945"/>
                  </a:lnTo>
                  <a:lnTo>
                    <a:pt x="3872433" y="85712"/>
                  </a:lnTo>
                  <a:lnTo>
                    <a:pt x="3828745" y="105410"/>
                  </a:lnTo>
                  <a:lnTo>
                    <a:pt x="3785946" y="127000"/>
                  </a:lnTo>
                  <a:lnTo>
                    <a:pt x="3744036" y="150622"/>
                  </a:lnTo>
                  <a:lnTo>
                    <a:pt x="3703116" y="176149"/>
                  </a:lnTo>
                  <a:lnTo>
                    <a:pt x="3663365" y="203454"/>
                  </a:lnTo>
                  <a:lnTo>
                    <a:pt x="3624757" y="232676"/>
                  </a:lnTo>
                  <a:lnTo>
                    <a:pt x="3587419" y="263652"/>
                  </a:lnTo>
                  <a:lnTo>
                    <a:pt x="3551339" y="296545"/>
                  </a:lnTo>
                  <a:lnTo>
                    <a:pt x="3516795" y="331216"/>
                  </a:lnTo>
                  <a:lnTo>
                    <a:pt x="3483648" y="367538"/>
                  </a:lnTo>
                  <a:lnTo>
                    <a:pt x="3452012" y="405638"/>
                  </a:lnTo>
                  <a:lnTo>
                    <a:pt x="3422167" y="445516"/>
                  </a:lnTo>
                  <a:lnTo>
                    <a:pt x="3393821" y="487045"/>
                  </a:lnTo>
                  <a:lnTo>
                    <a:pt x="3367405" y="530225"/>
                  </a:lnTo>
                  <a:lnTo>
                    <a:pt x="3342767" y="575056"/>
                  </a:lnTo>
                  <a:lnTo>
                    <a:pt x="119011" y="6791033"/>
                  </a:lnTo>
                  <a:lnTo>
                    <a:pt x="97675" y="6834721"/>
                  </a:lnTo>
                  <a:lnTo>
                    <a:pt x="78359" y="6878942"/>
                  </a:lnTo>
                  <a:lnTo>
                    <a:pt x="61341" y="6923608"/>
                  </a:lnTo>
                  <a:lnTo>
                    <a:pt x="46367" y="6968680"/>
                  </a:lnTo>
                  <a:lnTo>
                    <a:pt x="33540" y="7014057"/>
                  </a:lnTo>
                  <a:lnTo>
                    <a:pt x="22860" y="7059701"/>
                  </a:lnTo>
                  <a:lnTo>
                    <a:pt x="14236" y="7105548"/>
                  </a:lnTo>
                  <a:lnTo>
                    <a:pt x="7620" y="7151510"/>
                  </a:lnTo>
                  <a:lnTo>
                    <a:pt x="3048" y="7197547"/>
                  </a:lnTo>
                  <a:lnTo>
                    <a:pt x="508" y="7243610"/>
                  </a:lnTo>
                  <a:lnTo>
                    <a:pt x="0" y="7289584"/>
                  </a:lnTo>
                  <a:lnTo>
                    <a:pt x="1016" y="7321131"/>
                  </a:lnTo>
                  <a:lnTo>
                    <a:pt x="5757418" y="7321131"/>
                  </a:lnTo>
                  <a:lnTo>
                    <a:pt x="4029240" y="173901"/>
                  </a:lnTo>
                  <a:lnTo>
                    <a:pt x="7881594" y="6494780"/>
                  </a:lnTo>
                  <a:lnTo>
                    <a:pt x="7881594" y="1731568"/>
                  </a:ln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420" y="64730"/>
            <a:ext cx="678688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E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R</a:t>
            </a:r>
            <a:r>
              <a:rPr b="1" spc="-2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L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U 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B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 U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D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R</a:t>
            </a:r>
            <a:r>
              <a:rPr b="1" spc="-2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135" dirty="0">
                <a:solidFill>
                  <a:srgbClr val="051039"/>
                </a:solidFill>
                <a:latin typeface="Calibri"/>
                <a:cs typeface="Calibri"/>
              </a:rPr>
              <a:t>FF</a:t>
            </a:r>
          </a:p>
        </p:txBody>
      </p:sp>
      <p:sp>
        <p:nvSpPr>
          <p:cNvPr id="6" name="object 6"/>
          <p:cNvSpPr/>
          <p:nvPr/>
        </p:nvSpPr>
        <p:spPr>
          <a:xfrm>
            <a:off x="5789625" y="837907"/>
            <a:ext cx="3228975" cy="5233670"/>
          </a:xfrm>
          <a:custGeom>
            <a:avLst/>
            <a:gdLst/>
            <a:ahLst/>
            <a:cxnLst/>
            <a:rect l="l" t="t" r="r" b="b"/>
            <a:pathLst>
              <a:path w="3228975" h="5233670">
                <a:moveTo>
                  <a:pt x="3228898" y="14008"/>
                </a:moveTo>
                <a:lnTo>
                  <a:pt x="3221990" y="14008"/>
                </a:lnTo>
                <a:lnTo>
                  <a:pt x="3221990" y="0"/>
                </a:lnTo>
                <a:lnTo>
                  <a:pt x="0" y="0"/>
                </a:lnTo>
                <a:lnTo>
                  <a:pt x="0" y="1452981"/>
                </a:lnTo>
                <a:lnTo>
                  <a:pt x="7670" y="1452981"/>
                </a:lnTo>
                <a:lnTo>
                  <a:pt x="0" y="1452994"/>
                </a:lnTo>
                <a:lnTo>
                  <a:pt x="0" y="1727314"/>
                </a:lnTo>
                <a:lnTo>
                  <a:pt x="0" y="2135543"/>
                </a:lnTo>
                <a:lnTo>
                  <a:pt x="0" y="2443581"/>
                </a:lnTo>
                <a:lnTo>
                  <a:pt x="7670" y="2443581"/>
                </a:lnTo>
                <a:lnTo>
                  <a:pt x="0" y="2443594"/>
                </a:lnTo>
                <a:lnTo>
                  <a:pt x="0" y="2765577"/>
                </a:lnTo>
                <a:lnTo>
                  <a:pt x="0" y="5218404"/>
                </a:lnTo>
                <a:lnTo>
                  <a:pt x="7670" y="5218404"/>
                </a:lnTo>
                <a:lnTo>
                  <a:pt x="7670" y="5233213"/>
                </a:lnTo>
                <a:lnTo>
                  <a:pt x="3228898" y="5233213"/>
                </a:lnTo>
                <a:lnTo>
                  <a:pt x="3228898" y="4925860"/>
                </a:lnTo>
                <a:lnTo>
                  <a:pt x="3221990" y="4925860"/>
                </a:lnTo>
                <a:lnTo>
                  <a:pt x="3221990" y="4925657"/>
                </a:lnTo>
                <a:lnTo>
                  <a:pt x="3228898" y="4925657"/>
                </a:lnTo>
                <a:lnTo>
                  <a:pt x="3228898" y="4618012"/>
                </a:lnTo>
                <a:lnTo>
                  <a:pt x="3228898" y="4313212"/>
                </a:lnTo>
                <a:lnTo>
                  <a:pt x="3228898" y="2780068"/>
                </a:lnTo>
                <a:lnTo>
                  <a:pt x="3221990" y="2780068"/>
                </a:lnTo>
                <a:lnTo>
                  <a:pt x="3221990" y="2779484"/>
                </a:lnTo>
                <a:lnTo>
                  <a:pt x="3228898" y="2779484"/>
                </a:lnTo>
                <a:lnTo>
                  <a:pt x="3228898" y="2458504"/>
                </a:lnTo>
                <a:lnTo>
                  <a:pt x="3221990" y="2458504"/>
                </a:lnTo>
                <a:lnTo>
                  <a:pt x="3221990" y="2457932"/>
                </a:lnTo>
                <a:lnTo>
                  <a:pt x="3228898" y="2457932"/>
                </a:lnTo>
                <a:lnTo>
                  <a:pt x="3228898" y="2150592"/>
                </a:lnTo>
                <a:lnTo>
                  <a:pt x="3228898" y="2149132"/>
                </a:lnTo>
                <a:lnTo>
                  <a:pt x="3228898" y="1742236"/>
                </a:lnTo>
                <a:lnTo>
                  <a:pt x="3228898" y="1467904"/>
                </a:lnTo>
                <a:lnTo>
                  <a:pt x="3221990" y="1467904"/>
                </a:lnTo>
                <a:lnTo>
                  <a:pt x="3221990" y="1467332"/>
                </a:lnTo>
                <a:lnTo>
                  <a:pt x="3228898" y="1467332"/>
                </a:lnTo>
                <a:lnTo>
                  <a:pt x="3228898" y="1189024"/>
                </a:lnTo>
                <a:lnTo>
                  <a:pt x="3228898" y="335572"/>
                </a:lnTo>
                <a:lnTo>
                  <a:pt x="3228898" y="14008"/>
                </a:lnTo>
                <a:close/>
              </a:path>
            </a:pathLst>
          </a:custGeom>
          <a:solidFill>
            <a:srgbClr val="EF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83307" y="823624"/>
          <a:ext cx="8023225" cy="5218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983">
                <a:tc grid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Airf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£45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100k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300kg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1">
                <a:tc grid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Export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Airline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handling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AirlineDelivery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£0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£45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8">
                <a:tc rowSpan="3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Terminal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Handling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Charges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40ft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£795.00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container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20ft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£795.00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container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5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1">
                <a:tc rowSpan="3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Transport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UK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Seaport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40ft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£195.00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container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20ft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£185.00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container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0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£95.00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500kgs.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1cbm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85">
                <a:tc gridSpan="2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SOLAS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Container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VerificationCharge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£75.00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container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SOLAS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LCL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£15.00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LCL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consignment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Temporary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Import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Bond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CancellationFee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£35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849">
                <a:tc gridSpan="2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£125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80">
                <a:tc gridSpan="2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Re-Export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Examination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£35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18"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AMS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£55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ort</a:t>
                      </a:r>
                      <a:r>
                        <a:rPr sz="1400" spc="-1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£450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501"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Dangerous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Goods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Documentation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(Airfreight</a:t>
                      </a:r>
                      <a:r>
                        <a:rPr sz="1400" spc="-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only)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£130.00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consignment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474">
                <a:tc grid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lli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Goo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£75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248428" y="7236058"/>
            <a:ext cx="2159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000" b="1" spc="-20" dirty="0">
                <a:solidFill>
                  <a:srgbClr val="201F1F"/>
                </a:solidFill>
                <a:latin typeface="Calibri"/>
                <a:cs typeface="Calibri"/>
              </a:rPr>
              <a:t>11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3664" y="7041387"/>
            <a:ext cx="22098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solidFill>
                  <a:srgbClr val="201F1F"/>
                </a:solidFill>
                <a:latin typeface="Calibri"/>
                <a:cs typeface="Calibri"/>
              </a:rPr>
              <a:t>INTERNATIONAL</a:t>
            </a:r>
            <a:r>
              <a:rPr sz="1000" spc="175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201F1F"/>
                </a:solidFill>
                <a:latin typeface="Calibri"/>
                <a:cs typeface="Calibri"/>
              </a:rPr>
              <a:t>OUTBOUND</a:t>
            </a:r>
            <a:r>
              <a:rPr sz="1000" spc="80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201F1F"/>
                </a:solidFill>
                <a:latin typeface="Calibri"/>
                <a:cs typeface="Calibri"/>
              </a:rPr>
              <a:t>TARIFF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9200"/>
            <a:chOff x="0" y="0"/>
            <a:chExt cx="10692130" cy="7569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130" cy="6454140"/>
            </a:xfrm>
            <a:custGeom>
              <a:avLst/>
              <a:gdLst/>
              <a:ahLst/>
              <a:cxnLst/>
              <a:rect l="l" t="t" r="r" b="b"/>
              <a:pathLst>
                <a:path w="10692130" h="6454140">
                  <a:moveTo>
                    <a:pt x="10692130" y="0"/>
                  </a:moveTo>
                  <a:lnTo>
                    <a:pt x="0" y="0"/>
                  </a:lnTo>
                  <a:lnTo>
                    <a:pt x="0" y="6454013"/>
                  </a:lnTo>
                  <a:lnTo>
                    <a:pt x="10692130" y="6454013"/>
                  </a:lnTo>
                  <a:lnTo>
                    <a:pt x="1069213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66631" y="272808"/>
              <a:ext cx="7825740" cy="7296784"/>
            </a:xfrm>
            <a:custGeom>
              <a:avLst/>
              <a:gdLst/>
              <a:ahLst/>
              <a:cxnLst/>
              <a:rect l="l" t="t" r="r" b="b"/>
              <a:pathLst>
                <a:path w="7825740" h="7296784">
                  <a:moveTo>
                    <a:pt x="7825232" y="1717814"/>
                  </a:moveTo>
                  <a:lnTo>
                    <a:pt x="4786338" y="141084"/>
                  </a:lnTo>
                  <a:lnTo>
                    <a:pt x="4821771" y="141084"/>
                  </a:lnTo>
                  <a:lnTo>
                    <a:pt x="4779238" y="119113"/>
                  </a:lnTo>
                  <a:lnTo>
                    <a:pt x="4732248" y="96126"/>
                  </a:lnTo>
                  <a:lnTo>
                    <a:pt x="4684509" y="75679"/>
                  </a:lnTo>
                  <a:lnTo>
                    <a:pt x="4636389" y="57785"/>
                  </a:lnTo>
                  <a:lnTo>
                    <a:pt x="4587760" y="42278"/>
                  </a:lnTo>
                  <a:lnTo>
                    <a:pt x="4538751" y="29210"/>
                  </a:lnTo>
                  <a:lnTo>
                    <a:pt x="4489488" y="18669"/>
                  </a:lnTo>
                  <a:lnTo>
                    <a:pt x="4440085" y="10414"/>
                  </a:lnTo>
                  <a:lnTo>
                    <a:pt x="4390568" y="4572"/>
                  </a:lnTo>
                  <a:lnTo>
                    <a:pt x="4340923" y="1143"/>
                  </a:lnTo>
                  <a:lnTo>
                    <a:pt x="4291406" y="0"/>
                  </a:lnTo>
                  <a:lnTo>
                    <a:pt x="4243286" y="1143"/>
                  </a:lnTo>
                  <a:lnTo>
                    <a:pt x="4195165" y="4305"/>
                  </a:lnTo>
                  <a:lnTo>
                    <a:pt x="4147413" y="9779"/>
                  </a:lnTo>
                  <a:lnTo>
                    <a:pt x="4100042" y="17272"/>
                  </a:lnTo>
                  <a:lnTo>
                    <a:pt x="4053078" y="26797"/>
                  </a:lnTo>
                  <a:lnTo>
                    <a:pt x="4006621" y="38468"/>
                  </a:lnTo>
                  <a:lnTo>
                    <a:pt x="3960774" y="52184"/>
                  </a:lnTo>
                  <a:lnTo>
                    <a:pt x="3915562" y="67945"/>
                  </a:lnTo>
                  <a:lnTo>
                    <a:pt x="3870998" y="85712"/>
                  </a:lnTo>
                  <a:lnTo>
                    <a:pt x="3827322" y="105397"/>
                  </a:lnTo>
                  <a:lnTo>
                    <a:pt x="3784536" y="126987"/>
                  </a:lnTo>
                  <a:lnTo>
                    <a:pt x="3742639" y="150596"/>
                  </a:lnTo>
                  <a:lnTo>
                    <a:pt x="3701732" y="176136"/>
                  </a:lnTo>
                  <a:lnTo>
                    <a:pt x="3662007" y="203415"/>
                  </a:lnTo>
                  <a:lnTo>
                    <a:pt x="3623411" y="232638"/>
                  </a:lnTo>
                  <a:lnTo>
                    <a:pt x="3586073" y="263626"/>
                  </a:lnTo>
                  <a:lnTo>
                    <a:pt x="3550005" y="296519"/>
                  </a:lnTo>
                  <a:lnTo>
                    <a:pt x="3515487" y="331177"/>
                  </a:lnTo>
                  <a:lnTo>
                    <a:pt x="3482340" y="367499"/>
                  </a:lnTo>
                  <a:lnTo>
                    <a:pt x="3450729" y="405587"/>
                  </a:lnTo>
                  <a:lnTo>
                    <a:pt x="3420884" y="445452"/>
                  </a:lnTo>
                  <a:lnTo>
                    <a:pt x="3392576" y="486994"/>
                  </a:lnTo>
                  <a:lnTo>
                    <a:pt x="3366173" y="530161"/>
                  </a:lnTo>
                  <a:lnTo>
                    <a:pt x="3341522" y="574992"/>
                  </a:lnTo>
                  <a:lnTo>
                    <a:pt x="118973" y="6790195"/>
                  </a:lnTo>
                  <a:lnTo>
                    <a:pt x="97650" y="6833895"/>
                  </a:lnTo>
                  <a:lnTo>
                    <a:pt x="78359" y="6878104"/>
                  </a:lnTo>
                  <a:lnTo>
                    <a:pt x="61341" y="6922757"/>
                  </a:lnTo>
                  <a:lnTo>
                    <a:pt x="46355" y="6967817"/>
                  </a:lnTo>
                  <a:lnTo>
                    <a:pt x="33528" y="7013194"/>
                  </a:lnTo>
                  <a:lnTo>
                    <a:pt x="22860" y="7058838"/>
                  </a:lnTo>
                  <a:lnTo>
                    <a:pt x="14224" y="7104685"/>
                  </a:lnTo>
                  <a:lnTo>
                    <a:pt x="7632" y="7150646"/>
                  </a:lnTo>
                  <a:lnTo>
                    <a:pt x="3060" y="7196683"/>
                  </a:lnTo>
                  <a:lnTo>
                    <a:pt x="508" y="7242734"/>
                  </a:lnTo>
                  <a:lnTo>
                    <a:pt x="0" y="7288695"/>
                  </a:lnTo>
                  <a:lnTo>
                    <a:pt x="254" y="7296404"/>
                  </a:lnTo>
                  <a:lnTo>
                    <a:pt x="5749506" y="7296404"/>
                  </a:lnTo>
                  <a:lnTo>
                    <a:pt x="4055783" y="289979"/>
                  </a:lnTo>
                  <a:lnTo>
                    <a:pt x="7825232" y="6484175"/>
                  </a:lnTo>
                  <a:lnTo>
                    <a:pt x="7825232" y="1717814"/>
                  </a:ln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5984" y="4192197"/>
            <a:ext cx="98882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Should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you</a:t>
            </a:r>
            <a:r>
              <a:rPr sz="1400" spc="-20" dirty="0">
                <a:latin typeface="Calibri"/>
                <a:cs typeface="Calibri"/>
              </a:rPr>
              <a:t> require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specialist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lifting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and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or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further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details </a:t>
            </a:r>
            <a:r>
              <a:rPr sz="1400" dirty="0">
                <a:latin typeface="Calibri"/>
                <a:cs typeface="Calibri"/>
              </a:rPr>
              <a:t>on </a:t>
            </a:r>
            <a:r>
              <a:rPr sz="1400" spc="-5" dirty="0">
                <a:latin typeface="Calibri"/>
                <a:cs typeface="Calibri"/>
              </a:rPr>
              <a:t>Sea,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Air or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Road</a:t>
            </a:r>
            <a:r>
              <a:rPr sz="1400" spc="-20" dirty="0">
                <a:latin typeface="Calibri"/>
                <a:cs typeface="Calibri"/>
              </a:rPr>
              <a:t> freight,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please</a:t>
            </a:r>
            <a:r>
              <a:rPr sz="1400" spc="-20" dirty="0">
                <a:latin typeface="Calibri"/>
                <a:cs typeface="Calibri"/>
              </a:rPr>
              <a:t> contact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</a:t>
            </a:r>
            <a:r>
              <a:rPr lang="en-GB" sz="1400" u="sng" spc="-2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manda.carrett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@cevalogistics.com</a:t>
            </a:r>
            <a:r>
              <a:rPr sz="1400" spc="2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9392" y="2200596"/>
            <a:ext cx="8089900" cy="3708400"/>
            <a:chOff x="469392" y="2200596"/>
            <a:chExt cx="8089900" cy="37084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5012436"/>
              <a:ext cx="1373123" cy="7940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0280" y="4931664"/>
              <a:ext cx="1024127" cy="9662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02296" y="4945380"/>
              <a:ext cx="856615" cy="963294"/>
            </a:xfrm>
            <a:custGeom>
              <a:avLst/>
              <a:gdLst/>
              <a:ahLst/>
              <a:cxnLst/>
              <a:rect l="l" t="t" r="r" b="b"/>
              <a:pathLst>
                <a:path w="856615" h="963295">
                  <a:moveTo>
                    <a:pt x="455168" y="580263"/>
                  </a:moveTo>
                  <a:lnTo>
                    <a:pt x="452704" y="568096"/>
                  </a:lnTo>
                  <a:lnTo>
                    <a:pt x="446201" y="557479"/>
                  </a:lnTo>
                  <a:lnTo>
                    <a:pt x="437007" y="549960"/>
                  </a:lnTo>
                  <a:lnTo>
                    <a:pt x="426466" y="547116"/>
                  </a:lnTo>
                  <a:lnTo>
                    <a:pt x="415925" y="549960"/>
                  </a:lnTo>
                  <a:lnTo>
                    <a:pt x="406730" y="557479"/>
                  </a:lnTo>
                  <a:lnTo>
                    <a:pt x="400227" y="568096"/>
                  </a:lnTo>
                  <a:lnTo>
                    <a:pt x="397764" y="580263"/>
                  </a:lnTo>
                  <a:lnTo>
                    <a:pt x="397764" y="812292"/>
                  </a:lnTo>
                  <a:lnTo>
                    <a:pt x="400227" y="824458"/>
                  </a:lnTo>
                  <a:lnTo>
                    <a:pt x="406730" y="835075"/>
                  </a:lnTo>
                  <a:lnTo>
                    <a:pt x="415925" y="842594"/>
                  </a:lnTo>
                  <a:lnTo>
                    <a:pt x="426466" y="845439"/>
                  </a:lnTo>
                  <a:lnTo>
                    <a:pt x="437007" y="842594"/>
                  </a:lnTo>
                  <a:lnTo>
                    <a:pt x="446201" y="835075"/>
                  </a:lnTo>
                  <a:lnTo>
                    <a:pt x="452704" y="824458"/>
                  </a:lnTo>
                  <a:lnTo>
                    <a:pt x="455168" y="812292"/>
                  </a:lnTo>
                  <a:lnTo>
                    <a:pt x="455168" y="580263"/>
                  </a:lnTo>
                  <a:close/>
                </a:path>
                <a:path w="856615" h="963295">
                  <a:moveTo>
                    <a:pt x="455168" y="150177"/>
                  </a:moveTo>
                  <a:lnTo>
                    <a:pt x="452704" y="138112"/>
                  </a:lnTo>
                  <a:lnTo>
                    <a:pt x="446201" y="127596"/>
                  </a:lnTo>
                  <a:lnTo>
                    <a:pt x="437007" y="120167"/>
                  </a:lnTo>
                  <a:lnTo>
                    <a:pt x="426466" y="117348"/>
                  </a:lnTo>
                  <a:lnTo>
                    <a:pt x="415925" y="120167"/>
                  </a:lnTo>
                  <a:lnTo>
                    <a:pt x="406730" y="127596"/>
                  </a:lnTo>
                  <a:lnTo>
                    <a:pt x="400227" y="138112"/>
                  </a:lnTo>
                  <a:lnTo>
                    <a:pt x="397764" y="150177"/>
                  </a:lnTo>
                  <a:lnTo>
                    <a:pt x="397764" y="396341"/>
                  </a:lnTo>
                  <a:lnTo>
                    <a:pt x="400227" y="405828"/>
                  </a:lnTo>
                  <a:lnTo>
                    <a:pt x="406730" y="410692"/>
                  </a:lnTo>
                  <a:lnTo>
                    <a:pt x="415925" y="412496"/>
                  </a:lnTo>
                  <a:lnTo>
                    <a:pt x="426466" y="412750"/>
                  </a:lnTo>
                  <a:lnTo>
                    <a:pt x="437007" y="412496"/>
                  </a:lnTo>
                  <a:lnTo>
                    <a:pt x="446201" y="410692"/>
                  </a:lnTo>
                  <a:lnTo>
                    <a:pt x="452704" y="405828"/>
                  </a:lnTo>
                  <a:lnTo>
                    <a:pt x="455168" y="396341"/>
                  </a:lnTo>
                  <a:lnTo>
                    <a:pt x="455168" y="150177"/>
                  </a:lnTo>
                  <a:close/>
                </a:path>
                <a:path w="856615" h="963295">
                  <a:moveTo>
                    <a:pt x="602996" y="697636"/>
                  </a:moveTo>
                  <a:lnTo>
                    <a:pt x="600532" y="688149"/>
                  </a:lnTo>
                  <a:lnTo>
                    <a:pt x="594029" y="683272"/>
                  </a:lnTo>
                  <a:lnTo>
                    <a:pt x="584835" y="681482"/>
                  </a:lnTo>
                  <a:lnTo>
                    <a:pt x="574294" y="681228"/>
                  </a:lnTo>
                  <a:lnTo>
                    <a:pt x="563753" y="681482"/>
                  </a:lnTo>
                  <a:lnTo>
                    <a:pt x="554558" y="683272"/>
                  </a:lnTo>
                  <a:lnTo>
                    <a:pt x="548055" y="688149"/>
                  </a:lnTo>
                  <a:lnTo>
                    <a:pt x="545592" y="697636"/>
                  </a:lnTo>
                  <a:lnTo>
                    <a:pt x="545592" y="812495"/>
                  </a:lnTo>
                  <a:lnTo>
                    <a:pt x="548055" y="824547"/>
                  </a:lnTo>
                  <a:lnTo>
                    <a:pt x="554558" y="835063"/>
                  </a:lnTo>
                  <a:lnTo>
                    <a:pt x="563753" y="842492"/>
                  </a:lnTo>
                  <a:lnTo>
                    <a:pt x="574294" y="845312"/>
                  </a:lnTo>
                  <a:lnTo>
                    <a:pt x="584835" y="842492"/>
                  </a:lnTo>
                  <a:lnTo>
                    <a:pt x="594029" y="835063"/>
                  </a:lnTo>
                  <a:lnTo>
                    <a:pt x="600532" y="824547"/>
                  </a:lnTo>
                  <a:lnTo>
                    <a:pt x="602996" y="812495"/>
                  </a:lnTo>
                  <a:lnTo>
                    <a:pt x="602996" y="697636"/>
                  </a:lnTo>
                  <a:close/>
                </a:path>
                <a:path w="856615" h="963295">
                  <a:moveTo>
                    <a:pt x="602996" y="150393"/>
                  </a:moveTo>
                  <a:lnTo>
                    <a:pt x="600532" y="138264"/>
                  </a:lnTo>
                  <a:lnTo>
                    <a:pt x="594029" y="127673"/>
                  </a:lnTo>
                  <a:lnTo>
                    <a:pt x="584835" y="120192"/>
                  </a:lnTo>
                  <a:lnTo>
                    <a:pt x="574294" y="117348"/>
                  </a:lnTo>
                  <a:lnTo>
                    <a:pt x="563753" y="120192"/>
                  </a:lnTo>
                  <a:lnTo>
                    <a:pt x="554558" y="127673"/>
                  </a:lnTo>
                  <a:lnTo>
                    <a:pt x="548055" y="138264"/>
                  </a:lnTo>
                  <a:lnTo>
                    <a:pt x="545592" y="150393"/>
                  </a:lnTo>
                  <a:lnTo>
                    <a:pt x="545592" y="513943"/>
                  </a:lnTo>
                  <a:lnTo>
                    <a:pt x="548055" y="526072"/>
                  </a:lnTo>
                  <a:lnTo>
                    <a:pt x="554558" y="536663"/>
                  </a:lnTo>
                  <a:lnTo>
                    <a:pt x="563753" y="544144"/>
                  </a:lnTo>
                  <a:lnTo>
                    <a:pt x="574294" y="546989"/>
                  </a:lnTo>
                  <a:lnTo>
                    <a:pt x="584835" y="544144"/>
                  </a:lnTo>
                  <a:lnTo>
                    <a:pt x="594029" y="536663"/>
                  </a:lnTo>
                  <a:lnTo>
                    <a:pt x="600532" y="526072"/>
                  </a:lnTo>
                  <a:lnTo>
                    <a:pt x="602996" y="513943"/>
                  </a:lnTo>
                  <a:lnTo>
                    <a:pt x="602996" y="150393"/>
                  </a:lnTo>
                  <a:close/>
                </a:path>
                <a:path w="856615" h="963295">
                  <a:moveTo>
                    <a:pt x="752348" y="150495"/>
                  </a:moveTo>
                  <a:lnTo>
                    <a:pt x="749884" y="138315"/>
                  </a:lnTo>
                  <a:lnTo>
                    <a:pt x="743381" y="127698"/>
                  </a:lnTo>
                  <a:lnTo>
                    <a:pt x="734187" y="120192"/>
                  </a:lnTo>
                  <a:lnTo>
                    <a:pt x="723646" y="117348"/>
                  </a:lnTo>
                  <a:lnTo>
                    <a:pt x="713105" y="120192"/>
                  </a:lnTo>
                  <a:lnTo>
                    <a:pt x="703910" y="127698"/>
                  </a:lnTo>
                  <a:lnTo>
                    <a:pt x="697407" y="138315"/>
                  </a:lnTo>
                  <a:lnTo>
                    <a:pt x="694944" y="150495"/>
                  </a:lnTo>
                  <a:lnTo>
                    <a:pt x="694944" y="631063"/>
                  </a:lnTo>
                  <a:lnTo>
                    <a:pt x="697407" y="643242"/>
                  </a:lnTo>
                  <a:lnTo>
                    <a:pt x="703910" y="653859"/>
                  </a:lnTo>
                  <a:lnTo>
                    <a:pt x="713105" y="661365"/>
                  </a:lnTo>
                  <a:lnTo>
                    <a:pt x="723646" y="664210"/>
                  </a:lnTo>
                  <a:lnTo>
                    <a:pt x="734187" y="661365"/>
                  </a:lnTo>
                  <a:lnTo>
                    <a:pt x="743381" y="653859"/>
                  </a:lnTo>
                  <a:lnTo>
                    <a:pt x="749884" y="643242"/>
                  </a:lnTo>
                  <a:lnTo>
                    <a:pt x="752348" y="631063"/>
                  </a:lnTo>
                  <a:lnTo>
                    <a:pt x="752348" y="150495"/>
                  </a:lnTo>
                  <a:close/>
                </a:path>
                <a:path w="856615" h="963295">
                  <a:moveTo>
                    <a:pt x="856373" y="33210"/>
                  </a:moveTo>
                  <a:lnTo>
                    <a:pt x="853833" y="21018"/>
                  </a:lnTo>
                  <a:lnTo>
                    <a:pt x="847140" y="10375"/>
                  </a:lnTo>
                  <a:lnTo>
                    <a:pt x="837679" y="2857"/>
                  </a:lnTo>
                  <a:lnTo>
                    <a:pt x="826833" y="0"/>
                  </a:lnTo>
                  <a:lnTo>
                    <a:pt x="14770" y="0"/>
                  </a:lnTo>
                  <a:lnTo>
                    <a:pt x="6223" y="2857"/>
                  </a:lnTo>
                  <a:lnTo>
                    <a:pt x="1841" y="10375"/>
                  </a:lnTo>
                  <a:lnTo>
                    <a:pt x="228" y="21018"/>
                  </a:lnTo>
                  <a:lnTo>
                    <a:pt x="0" y="33210"/>
                  </a:lnTo>
                  <a:lnTo>
                    <a:pt x="0" y="929830"/>
                  </a:lnTo>
                  <a:lnTo>
                    <a:pt x="228" y="942022"/>
                  </a:lnTo>
                  <a:lnTo>
                    <a:pt x="1841" y="952665"/>
                  </a:lnTo>
                  <a:lnTo>
                    <a:pt x="6223" y="960183"/>
                  </a:lnTo>
                  <a:lnTo>
                    <a:pt x="14770" y="963041"/>
                  </a:lnTo>
                  <a:lnTo>
                    <a:pt x="826833" y="963041"/>
                  </a:lnTo>
                  <a:lnTo>
                    <a:pt x="837679" y="960183"/>
                  </a:lnTo>
                  <a:lnTo>
                    <a:pt x="847140" y="952665"/>
                  </a:lnTo>
                  <a:lnTo>
                    <a:pt x="853833" y="942022"/>
                  </a:lnTo>
                  <a:lnTo>
                    <a:pt x="856373" y="929830"/>
                  </a:lnTo>
                  <a:lnTo>
                    <a:pt x="856373" y="896632"/>
                  </a:lnTo>
                  <a:lnTo>
                    <a:pt x="856373" y="49822"/>
                  </a:lnTo>
                  <a:lnTo>
                    <a:pt x="797318" y="49822"/>
                  </a:lnTo>
                  <a:lnTo>
                    <a:pt x="797318" y="896632"/>
                  </a:lnTo>
                  <a:lnTo>
                    <a:pt x="44297" y="896632"/>
                  </a:lnTo>
                  <a:lnTo>
                    <a:pt x="44297" y="49809"/>
                  </a:lnTo>
                  <a:lnTo>
                    <a:pt x="856373" y="49809"/>
                  </a:lnTo>
                  <a:lnTo>
                    <a:pt x="856373" y="33210"/>
                  </a:lnTo>
                  <a:close/>
                </a:path>
              </a:pathLst>
            </a:custGeom>
            <a:solidFill>
              <a:srgbClr val="1D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3568" y="5358384"/>
              <a:ext cx="0" cy="433070"/>
            </a:xfrm>
            <a:custGeom>
              <a:avLst/>
              <a:gdLst/>
              <a:ahLst/>
              <a:cxnLst/>
              <a:rect l="l" t="t" r="r" b="b"/>
              <a:pathLst>
                <a:path h="433070">
                  <a:moveTo>
                    <a:pt x="0" y="0"/>
                  </a:moveTo>
                  <a:lnTo>
                    <a:pt x="0" y="432562"/>
                  </a:lnTo>
                </a:path>
              </a:pathLst>
            </a:custGeom>
            <a:ln w="4267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4299" y="4940808"/>
              <a:ext cx="3014980" cy="879475"/>
            </a:xfrm>
            <a:custGeom>
              <a:avLst/>
              <a:gdLst/>
              <a:ahLst/>
              <a:cxnLst/>
              <a:rect l="l" t="t" r="r" b="b"/>
              <a:pathLst>
                <a:path w="3014979" h="879475">
                  <a:moveTo>
                    <a:pt x="1130198" y="711593"/>
                  </a:moveTo>
                  <a:lnTo>
                    <a:pt x="1092111" y="711593"/>
                  </a:lnTo>
                  <a:lnTo>
                    <a:pt x="1092111" y="879221"/>
                  </a:lnTo>
                  <a:lnTo>
                    <a:pt x="1130198" y="879221"/>
                  </a:lnTo>
                  <a:lnTo>
                    <a:pt x="1130198" y="711593"/>
                  </a:lnTo>
                  <a:close/>
                </a:path>
                <a:path w="3014979" h="879475">
                  <a:moveTo>
                    <a:pt x="1365135" y="711593"/>
                  </a:moveTo>
                  <a:lnTo>
                    <a:pt x="1247660" y="711593"/>
                  </a:lnTo>
                  <a:lnTo>
                    <a:pt x="1247660" y="879221"/>
                  </a:lnTo>
                  <a:lnTo>
                    <a:pt x="1365135" y="879221"/>
                  </a:lnTo>
                  <a:lnTo>
                    <a:pt x="1365135" y="711593"/>
                  </a:lnTo>
                  <a:close/>
                </a:path>
                <a:path w="3014979" h="879475">
                  <a:moveTo>
                    <a:pt x="1365135" y="322580"/>
                  </a:moveTo>
                  <a:lnTo>
                    <a:pt x="1351241" y="309930"/>
                  </a:lnTo>
                  <a:lnTo>
                    <a:pt x="1180985" y="154965"/>
                  </a:lnTo>
                  <a:lnTo>
                    <a:pt x="1012736" y="0"/>
                  </a:lnTo>
                  <a:lnTo>
                    <a:pt x="676224" y="309930"/>
                  </a:lnTo>
                  <a:lnTo>
                    <a:pt x="520649" y="154965"/>
                  </a:lnTo>
                  <a:lnTo>
                    <a:pt x="339699" y="0"/>
                  </a:lnTo>
                  <a:lnTo>
                    <a:pt x="168262" y="154965"/>
                  </a:lnTo>
                  <a:lnTo>
                    <a:pt x="0" y="322580"/>
                  </a:lnTo>
                  <a:lnTo>
                    <a:pt x="0" y="879221"/>
                  </a:lnTo>
                  <a:lnTo>
                    <a:pt x="117462" y="879221"/>
                  </a:lnTo>
                  <a:lnTo>
                    <a:pt x="117462" y="477570"/>
                  </a:lnTo>
                  <a:lnTo>
                    <a:pt x="882586" y="477570"/>
                  </a:lnTo>
                  <a:lnTo>
                    <a:pt x="882586" y="711250"/>
                  </a:lnTo>
                  <a:lnTo>
                    <a:pt x="882586" y="878890"/>
                  </a:lnTo>
                  <a:lnTo>
                    <a:pt x="974636" y="878890"/>
                  </a:lnTo>
                  <a:lnTo>
                    <a:pt x="974636" y="711250"/>
                  </a:lnTo>
                  <a:lnTo>
                    <a:pt x="1365135" y="711250"/>
                  </a:lnTo>
                  <a:lnTo>
                    <a:pt x="1365135" y="477570"/>
                  </a:lnTo>
                  <a:lnTo>
                    <a:pt x="1365135" y="322580"/>
                  </a:lnTo>
                  <a:close/>
                </a:path>
                <a:path w="3014979" h="879475">
                  <a:moveTo>
                    <a:pt x="3014370" y="818324"/>
                  </a:moveTo>
                  <a:lnTo>
                    <a:pt x="3011830" y="806589"/>
                  </a:lnTo>
                  <a:lnTo>
                    <a:pt x="3005137" y="796366"/>
                  </a:lnTo>
                  <a:lnTo>
                    <a:pt x="2995676" y="789127"/>
                  </a:lnTo>
                  <a:lnTo>
                    <a:pt x="2984830" y="786384"/>
                  </a:lnTo>
                  <a:lnTo>
                    <a:pt x="2911919" y="786384"/>
                  </a:lnTo>
                  <a:lnTo>
                    <a:pt x="2910167" y="783755"/>
                  </a:lnTo>
                  <a:lnTo>
                    <a:pt x="2820136" y="713562"/>
                  </a:lnTo>
                  <a:lnTo>
                    <a:pt x="2820136" y="786384"/>
                  </a:lnTo>
                  <a:lnTo>
                    <a:pt x="2320683" y="786384"/>
                  </a:lnTo>
                  <a:lnTo>
                    <a:pt x="2320683" y="396976"/>
                  </a:lnTo>
                  <a:lnTo>
                    <a:pt x="2820136" y="786384"/>
                  </a:lnTo>
                  <a:lnTo>
                    <a:pt x="2820136" y="713562"/>
                  </a:lnTo>
                  <a:lnTo>
                    <a:pt x="2312974" y="318147"/>
                  </a:lnTo>
                  <a:lnTo>
                    <a:pt x="2310981" y="315125"/>
                  </a:lnTo>
                  <a:lnTo>
                    <a:pt x="2301036" y="307644"/>
                  </a:lnTo>
                  <a:lnTo>
                    <a:pt x="2298814" y="307098"/>
                  </a:lnTo>
                  <a:lnTo>
                    <a:pt x="2186419" y="219456"/>
                  </a:lnTo>
                  <a:lnTo>
                    <a:pt x="2148560" y="245910"/>
                  </a:lnTo>
                  <a:lnTo>
                    <a:pt x="2145792" y="252653"/>
                  </a:lnTo>
                  <a:lnTo>
                    <a:pt x="2148560" y="259397"/>
                  </a:lnTo>
                  <a:lnTo>
                    <a:pt x="2156866" y="269240"/>
                  </a:lnTo>
                  <a:lnTo>
                    <a:pt x="2258580" y="348551"/>
                  </a:lnTo>
                  <a:lnTo>
                    <a:pt x="2258580" y="786384"/>
                  </a:lnTo>
                  <a:lnTo>
                    <a:pt x="2172766" y="786384"/>
                  </a:lnTo>
                  <a:lnTo>
                    <a:pt x="2164219" y="789127"/>
                  </a:lnTo>
                  <a:lnTo>
                    <a:pt x="2159838" y="796366"/>
                  </a:lnTo>
                  <a:lnTo>
                    <a:pt x="2158225" y="806589"/>
                  </a:lnTo>
                  <a:lnTo>
                    <a:pt x="2157996" y="818324"/>
                  </a:lnTo>
                  <a:lnTo>
                    <a:pt x="2158225" y="830046"/>
                  </a:lnTo>
                  <a:lnTo>
                    <a:pt x="2159838" y="840282"/>
                  </a:lnTo>
                  <a:lnTo>
                    <a:pt x="2164219" y="847521"/>
                  </a:lnTo>
                  <a:lnTo>
                    <a:pt x="2172766" y="850265"/>
                  </a:lnTo>
                  <a:lnTo>
                    <a:pt x="2984830" y="850265"/>
                  </a:lnTo>
                  <a:lnTo>
                    <a:pt x="2995676" y="847521"/>
                  </a:lnTo>
                  <a:lnTo>
                    <a:pt x="3005137" y="840282"/>
                  </a:lnTo>
                  <a:lnTo>
                    <a:pt x="3011830" y="830046"/>
                  </a:lnTo>
                  <a:lnTo>
                    <a:pt x="3014370" y="818324"/>
                  </a:lnTo>
                  <a:close/>
                </a:path>
                <a:path w="3014979" h="879475">
                  <a:moveTo>
                    <a:pt x="3014370" y="154432"/>
                  </a:moveTo>
                  <a:lnTo>
                    <a:pt x="3011830" y="142494"/>
                  </a:lnTo>
                  <a:lnTo>
                    <a:pt x="3005137" y="132080"/>
                  </a:lnTo>
                  <a:lnTo>
                    <a:pt x="2995676" y="124714"/>
                  </a:lnTo>
                  <a:lnTo>
                    <a:pt x="2984830" y="121920"/>
                  </a:lnTo>
                  <a:lnTo>
                    <a:pt x="2421979" y="121920"/>
                  </a:lnTo>
                  <a:lnTo>
                    <a:pt x="2407920" y="121920"/>
                  </a:lnTo>
                  <a:lnTo>
                    <a:pt x="2407920" y="186944"/>
                  </a:lnTo>
                  <a:lnTo>
                    <a:pt x="2407920" y="228587"/>
                  </a:lnTo>
                  <a:lnTo>
                    <a:pt x="2355659" y="186944"/>
                  </a:lnTo>
                  <a:lnTo>
                    <a:pt x="2407920" y="186944"/>
                  </a:lnTo>
                  <a:lnTo>
                    <a:pt x="2407920" y="121920"/>
                  </a:lnTo>
                  <a:lnTo>
                    <a:pt x="2274049" y="121920"/>
                  </a:lnTo>
                  <a:lnTo>
                    <a:pt x="2172766" y="121920"/>
                  </a:lnTo>
                  <a:lnTo>
                    <a:pt x="2164219" y="124714"/>
                  </a:lnTo>
                  <a:lnTo>
                    <a:pt x="2159838" y="132080"/>
                  </a:lnTo>
                  <a:lnTo>
                    <a:pt x="2158225" y="142494"/>
                  </a:lnTo>
                  <a:lnTo>
                    <a:pt x="2157996" y="154432"/>
                  </a:lnTo>
                  <a:lnTo>
                    <a:pt x="2158225" y="166370"/>
                  </a:lnTo>
                  <a:lnTo>
                    <a:pt x="2159838" y="176784"/>
                  </a:lnTo>
                  <a:lnTo>
                    <a:pt x="2164219" y="184150"/>
                  </a:lnTo>
                  <a:lnTo>
                    <a:pt x="2172766" y="186944"/>
                  </a:lnTo>
                  <a:lnTo>
                    <a:pt x="2263838" y="186944"/>
                  </a:lnTo>
                  <a:lnTo>
                    <a:pt x="2970174" y="749681"/>
                  </a:lnTo>
                  <a:lnTo>
                    <a:pt x="2999790" y="749681"/>
                  </a:lnTo>
                  <a:lnTo>
                    <a:pt x="2999790" y="733158"/>
                  </a:lnTo>
                  <a:lnTo>
                    <a:pt x="3008122" y="728002"/>
                  </a:lnTo>
                  <a:lnTo>
                    <a:pt x="3010903" y="716648"/>
                  </a:lnTo>
                  <a:lnTo>
                    <a:pt x="3008122" y="705281"/>
                  </a:lnTo>
                  <a:lnTo>
                    <a:pt x="2999790" y="700125"/>
                  </a:lnTo>
                  <a:lnTo>
                    <a:pt x="2450096" y="262178"/>
                  </a:lnTo>
                  <a:lnTo>
                    <a:pt x="2450096" y="186944"/>
                  </a:lnTo>
                  <a:lnTo>
                    <a:pt x="2984830" y="186944"/>
                  </a:lnTo>
                  <a:lnTo>
                    <a:pt x="2995676" y="184150"/>
                  </a:lnTo>
                  <a:lnTo>
                    <a:pt x="3005137" y="176784"/>
                  </a:lnTo>
                  <a:lnTo>
                    <a:pt x="3011830" y="166370"/>
                  </a:lnTo>
                  <a:lnTo>
                    <a:pt x="3014370" y="154432"/>
                  </a:lnTo>
                  <a:close/>
                </a:path>
              </a:pathLst>
            </a:custGeom>
            <a:solidFill>
              <a:srgbClr val="1D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00521" y="576910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5029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0521" y="5683758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2484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00521" y="559384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553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99759" y="5503164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4008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43777" y="5769102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5029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43777" y="5683758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62484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43777" y="5593842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6553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43015" y="5503164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64008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99225" y="576910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5029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99225" y="5683758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2484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99225" y="559384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553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98463" y="5503164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4008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42482" y="576910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5029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42482" y="5683758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2484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42482" y="559384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553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41719" y="5503164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4008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85738" y="576910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5029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85738" y="5683758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2484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5738" y="559384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5532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84975" y="5503164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64008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59354" y="2212848"/>
              <a:ext cx="2523490" cy="1101725"/>
            </a:xfrm>
            <a:custGeom>
              <a:avLst/>
              <a:gdLst/>
              <a:ahLst/>
              <a:cxnLst/>
              <a:rect l="l" t="t" r="r" b="b"/>
              <a:pathLst>
                <a:path w="2523490" h="1101725">
                  <a:moveTo>
                    <a:pt x="2339746" y="0"/>
                  </a:moveTo>
                  <a:lnTo>
                    <a:pt x="183616" y="0"/>
                  </a:lnTo>
                  <a:lnTo>
                    <a:pt x="134797" y="6553"/>
                  </a:lnTo>
                  <a:lnTo>
                    <a:pt x="90931" y="25057"/>
                  </a:lnTo>
                  <a:lnTo>
                    <a:pt x="53771" y="53759"/>
                  </a:lnTo>
                  <a:lnTo>
                    <a:pt x="25069" y="90906"/>
                  </a:lnTo>
                  <a:lnTo>
                    <a:pt x="6553" y="134759"/>
                  </a:lnTo>
                  <a:lnTo>
                    <a:pt x="0" y="183553"/>
                  </a:lnTo>
                  <a:lnTo>
                    <a:pt x="0" y="917778"/>
                  </a:lnTo>
                  <a:lnTo>
                    <a:pt x="6553" y="966571"/>
                  </a:lnTo>
                  <a:lnTo>
                    <a:pt x="25069" y="1010424"/>
                  </a:lnTo>
                  <a:lnTo>
                    <a:pt x="53771" y="1047584"/>
                  </a:lnTo>
                  <a:lnTo>
                    <a:pt x="90931" y="1076286"/>
                  </a:lnTo>
                  <a:lnTo>
                    <a:pt x="134797" y="1094790"/>
                  </a:lnTo>
                  <a:lnTo>
                    <a:pt x="183616" y="1101344"/>
                  </a:lnTo>
                  <a:lnTo>
                    <a:pt x="2339746" y="1101344"/>
                  </a:lnTo>
                  <a:lnTo>
                    <a:pt x="2388552" y="1094790"/>
                  </a:lnTo>
                  <a:lnTo>
                    <a:pt x="2432418" y="1076286"/>
                  </a:lnTo>
                  <a:lnTo>
                    <a:pt x="2469578" y="1047584"/>
                  </a:lnTo>
                  <a:lnTo>
                    <a:pt x="2498293" y="1010424"/>
                  </a:lnTo>
                  <a:lnTo>
                    <a:pt x="2516797" y="966571"/>
                  </a:lnTo>
                  <a:lnTo>
                    <a:pt x="2523362" y="917778"/>
                  </a:lnTo>
                  <a:lnTo>
                    <a:pt x="2523362" y="183553"/>
                  </a:lnTo>
                  <a:lnTo>
                    <a:pt x="2516797" y="134759"/>
                  </a:lnTo>
                  <a:lnTo>
                    <a:pt x="2498293" y="90906"/>
                  </a:lnTo>
                  <a:lnTo>
                    <a:pt x="2469578" y="53759"/>
                  </a:lnTo>
                  <a:lnTo>
                    <a:pt x="2432418" y="25057"/>
                  </a:lnTo>
                  <a:lnTo>
                    <a:pt x="2388552" y="6553"/>
                  </a:lnTo>
                  <a:lnTo>
                    <a:pt x="23397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60113" y="2213613"/>
              <a:ext cx="2523490" cy="1101725"/>
            </a:xfrm>
            <a:custGeom>
              <a:avLst/>
              <a:gdLst/>
              <a:ahLst/>
              <a:cxnLst/>
              <a:rect l="l" t="t" r="r" b="b"/>
              <a:pathLst>
                <a:path w="2523490" h="1101725">
                  <a:moveTo>
                    <a:pt x="0" y="183553"/>
                  </a:moveTo>
                  <a:lnTo>
                    <a:pt x="6553" y="134759"/>
                  </a:lnTo>
                  <a:lnTo>
                    <a:pt x="25069" y="90906"/>
                  </a:lnTo>
                  <a:lnTo>
                    <a:pt x="53784" y="53759"/>
                  </a:lnTo>
                  <a:lnTo>
                    <a:pt x="90944" y="25057"/>
                  </a:lnTo>
                  <a:lnTo>
                    <a:pt x="134797" y="6553"/>
                  </a:lnTo>
                  <a:lnTo>
                    <a:pt x="183616" y="0"/>
                  </a:lnTo>
                  <a:lnTo>
                    <a:pt x="2339746" y="0"/>
                  </a:lnTo>
                  <a:lnTo>
                    <a:pt x="2388565" y="6553"/>
                  </a:lnTo>
                  <a:lnTo>
                    <a:pt x="2432418" y="25057"/>
                  </a:lnTo>
                  <a:lnTo>
                    <a:pt x="2469578" y="53759"/>
                  </a:lnTo>
                  <a:lnTo>
                    <a:pt x="2498293" y="90906"/>
                  </a:lnTo>
                  <a:lnTo>
                    <a:pt x="2516809" y="134759"/>
                  </a:lnTo>
                  <a:lnTo>
                    <a:pt x="2523363" y="183553"/>
                  </a:lnTo>
                  <a:lnTo>
                    <a:pt x="2523363" y="917765"/>
                  </a:lnTo>
                  <a:lnTo>
                    <a:pt x="2516809" y="966571"/>
                  </a:lnTo>
                  <a:lnTo>
                    <a:pt x="2498293" y="1010424"/>
                  </a:lnTo>
                  <a:lnTo>
                    <a:pt x="2469578" y="1047572"/>
                  </a:lnTo>
                  <a:lnTo>
                    <a:pt x="2432418" y="1076274"/>
                  </a:lnTo>
                  <a:lnTo>
                    <a:pt x="2388565" y="1094778"/>
                  </a:lnTo>
                  <a:lnTo>
                    <a:pt x="2339746" y="1101343"/>
                  </a:lnTo>
                  <a:lnTo>
                    <a:pt x="183616" y="1101343"/>
                  </a:lnTo>
                  <a:lnTo>
                    <a:pt x="134797" y="1094778"/>
                  </a:lnTo>
                  <a:lnTo>
                    <a:pt x="90944" y="1076274"/>
                  </a:lnTo>
                  <a:lnTo>
                    <a:pt x="53784" y="1047572"/>
                  </a:lnTo>
                  <a:lnTo>
                    <a:pt x="25069" y="1010424"/>
                  </a:lnTo>
                  <a:lnTo>
                    <a:pt x="6553" y="966571"/>
                  </a:lnTo>
                  <a:lnTo>
                    <a:pt x="0" y="917765"/>
                  </a:lnTo>
                  <a:lnTo>
                    <a:pt x="0" y="183553"/>
                  </a:lnTo>
                  <a:close/>
                </a:path>
              </a:pathLst>
            </a:custGeom>
            <a:ln w="25908">
              <a:solidFill>
                <a:srgbClr val="0510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937629" y="1253048"/>
            <a:ext cx="4745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All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onsite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-20" dirty="0">
                <a:latin typeface="Calibri"/>
                <a:cs typeface="Calibri"/>
              </a:rPr>
              <a:t> booked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online,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click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button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below.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37498" y="2572034"/>
            <a:ext cx="17011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On</a:t>
            </a: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li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ne</a:t>
            </a:r>
            <a:r>
              <a:rPr sz="2000" b="1" u="heavy" spc="-1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</a:t>
            </a:r>
            <a:r>
              <a:rPr sz="2000" b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</a:t>
            </a: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eri</a:t>
            </a:r>
            <a:r>
              <a:rPr sz="20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n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42515" y="6481686"/>
            <a:ext cx="6933185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Orders</a:t>
            </a:r>
            <a:r>
              <a:rPr sz="1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received</a:t>
            </a:r>
            <a:r>
              <a:rPr sz="1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1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1400" b="1" spc="-45" dirty="0">
                <a:solidFill>
                  <a:srgbClr val="FF0000"/>
                </a:solidFill>
                <a:latin typeface="Calibri"/>
                <a:cs typeface="Calibri"/>
              </a:rPr>
              <a:t>30 May</a:t>
            </a:r>
            <a:r>
              <a:rPr lang="en-GB" sz="1400" b="1" spc="-5" dirty="0">
                <a:solidFill>
                  <a:srgbClr val="FF0000"/>
                </a:solidFill>
                <a:latin typeface="Calibri"/>
                <a:cs typeface="Calibri"/>
              </a:rPr>
              <a:t> 2022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will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incur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25%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late</a:t>
            </a:r>
            <a:r>
              <a:rPr sz="1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booking</a:t>
            </a:r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surcharge</a:t>
            </a:r>
            <a:endParaRPr lang="en-GB" sz="1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GB" sz="1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marR="0" lvl="0" indent="0" algn="ct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Surcharges of 50% apply to all work before 8am, after 6pm, weekends, bank holidays </a:t>
            </a:r>
          </a:p>
          <a:p>
            <a:pPr marL="0" marR="0" lvl="0" indent="0" algn="ct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0" y="4864608"/>
            <a:ext cx="10195560" cy="2696210"/>
            <a:chOff x="0" y="4864608"/>
            <a:chExt cx="10195560" cy="2696210"/>
          </a:xfrm>
        </p:grpSpPr>
        <p:sp>
          <p:nvSpPr>
            <p:cNvPr id="38" name="object 38"/>
            <p:cNvSpPr/>
            <p:nvPr/>
          </p:nvSpPr>
          <p:spPr>
            <a:xfrm>
              <a:off x="0" y="6480045"/>
              <a:ext cx="257810" cy="1080770"/>
            </a:xfrm>
            <a:custGeom>
              <a:avLst/>
              <a:gdLst/>
              <a:ahLst/>
              <a:cxnLst/>
              <a:rect l="l" t="t" r="r" b="b"/>
              <a:pathLst>
                <a:path w="257810" h="1080770">
                  <a:moveTo>
                    <a:pt x="0" y="0"/>
                  </a:moveTo>
                  <a:lnTo>
                    <a:pt x="0" y="1080350"/>
                  </a:lnTo>
                  <a:lnTo>
                    <a:pt x="257556" y="1080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5303" y="5058156"/>
              <a:ext cx="1467611" cy="7909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6107" y="4864608"/>
              <a:ext cx="949450" cy="1060703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51420" y="64730"/>
            <a:ext cx="349313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 N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L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 N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E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D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E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204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G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248472" y="7236058"/>
            <a:ext cx="2159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b="1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000" b="1" spc="-20" dirty="0">
                <a:solidFill>
                  <a:srgbClr val="201F1F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88271" y="7041387"/>
            <a:ext cx="1153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5" dirty="0">
                <a:solidFill>
                  <a:srgbClr val="201F1F"/>
                </a:solidFill>
                <a:latin typeface="Calibri"/>
                <a:cs typeface="Calibri"/>
              </a:rPr>
              <a:t>ONLINE</a:t>
            </a:r>
            <a:r>
              <a:rPr sz="1000" spc="185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201F1F"/>
                </a:solidFill>
                <a:latin typeface="Calibri"/>
                <a:cs typeface="Calibri"/>
              </a:rPr>
              <a:t>ORDERING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4040" cy="7569707"/>
            <a:chOff x="0" y="0"/>
            <a:chExt cx="10694040" cy="7569707"/>
          </a:xfrm>
        </p:grpSpPr>
        <p:sp>
          <p:nvSpPr>
            <p:cNvPr id="3" name="object 3"/>
            <p:cNvSpPr/>
            <p:nvPr/>
          </p:nvSpPr>
          <p:spPr>
            <a:xfrm>
              <a:off x="0" y="6502903"/>
              <a:ext cx="243840" cy="1037590"/>
            </a:xfrm>
            <a:custGeom>
              <a:avLst/>
              <a:gdLst/>
              <a:ahLst/>
              <a:cxnLst/>
              <a:rect l="l" t="t" r="r" b="b"/>
              <a:pathLst>
                <a:path w="243840" h="1037590">
                  <a:moveTo>
                    <a:pt x="0" y="0"/>
                  </a:moveTo>
                  <a:lnTo>
                    <a:pt x="0" y="1036370"/>
                  </a:lnTo>
                  <a:lnTo>
                    <a:pt x="243408" y="1037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" y="0"/>
              <a:ext cx="10694035" cy="6499860"/>
            </a:xfrm>
            <a:custGeom>
              <a:avLst/>
              <a:gdLst/>
              <a:ahLst/>
              <a:cxnLst/>
              <a:rect l="l" t="t" r="r" b="b"/>
              <a:pathLst>
                <a:path w="10694035" h="6499860">
                  <a:moveTo>
                    <a:pt x="5364695" y="0"/>
                  </a:moveTo>
                  <a:lnTo>
                    <a:pt x="14350" y="0"/>
                  </a:lnTo>
                  <a:lnTo>
                    <a:pt x="0" y="3764089"/>
                  </a:lnTo>
                  <a:lnTo>
                    <a:pt x="0" y="6458940"/>
                  </a:lnTo>
                  <a:lnTo>
                    <a:pt x="10681462" y="6499694"/>
                  </a:lnTo>
                  <a:lnTo>
                    <a:pt x="10693781" y="3272294"/>
                  </a:lnTo>
                  <a:lnTo>
                    <a:pt x="10693781" y="20320"/>
                  </a:lnTo>
                  <a:lnTo>
                    <a:pt x="5364695" y="0"/>
                  </a:lnTo>
                  <a:close/>
                </a:path>
              </a:pathLst>
            </a:custGeom>
            <a:solidFill>
              <a:srgbClr val="12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6740" y="598933"/>
              <a:ext cx="2487167" cy="5900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4227" y="7027165"/>
              <a:ext cx="92963" cy="929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8339" y="7028689"/>
              <a:ext cx="82295" cy="91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2472" y="7031736"/>
              <a:ext cx="68579" cy="868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46208" y="7030212"/>
              <a:ext cx="77723" cy="914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2879" y="388620"/>
              <a:ext cx="6701027" cy="6111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0580" y="6544056"/>
              <a:ext cx="2164079" cy="10256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6486153"/>
              <a:ext cx="682625" cy="1066800"/>
            </a:xfrm>
            <a:custGeom>
              <a:avLst/>
              <a:gdLst/>
              <a:ahLst/>
              <a:cxnLst/>
              <a:rect l="l" t="t" r="r" b="b"/>
              <a:pathLst>
                <a:path w="682625" h="1066800">
                  <a:moveTo>
                    <a:pt x="0" y="0"/>
                  </a:moveTo>
                  <a:lnTo>
                    <a:pt x="0" y="1063625"/>
                  </a:lnTo>
                  <a:lnTo>
                    <a:pt x="678345" y="1066215"/>
                  </a:lnTo>
                  <a:lnTo>
                    <a:pt x="682409" y="2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" y="6486906"/>
              <a:ext cx="682625" cy="1066800"/>
            </a:xfrm>
            <a:custGeom>
              <a:avLst/>
              <a:gdLst/>
              <a:ahLst/>
              <a:cxnLst/>
              <a:rect l="l" t="t" r="r" b="b"/>
              <a:pathLst>
                <a:path w="682625" h="1066800">
                  <a:moveTo>
                    <a:pt x="0" y="0"/>
                  </a:moveTo>
                  <a:lnTo>
                    <a:pt x="682396" y="2603"/>
                  </a:lnTo>
                  <a:lnTo>
                    <a:pt x="678345" y="1066228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676" y="6487668"/>
              <a:ext cx="1717535" cy="8686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1553" y="6531102"/>
              <a:ext cx="2286000" cy="914400"/>
            </a:xfrm>
            <a:custGeom>
              <a:avLst/>
              <a:gdLst/>
              <a:ahLst/>
              <a:cxnLst/>
              <a:rect l="l" t="t" r="r" b="b"/>
              <a:pathLst>
                <a:path w="2286000" h="914400">
                  <a:moveTo>
                    <a:pt x="2286000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2286000" y="914399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6" descr="News/PR | Rexell">
            <a:extLst>
              <a:ext uri="{FF2B5EF4-FFF2-40B4-BE49-F238E27FC236}">
                <a16:creationId xmlns:a16="http://schemas.microsoft.com/office/drawing/2014/main" id="{16F4341F-5E11-4B5C-B76D-292CC073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610350"/>
            <a:ext cx="1543050" cy="8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6454140"/>
          </a:xfrm>
          <a:custGeom>
            <a:avLst/>
            <a:gdLst/>
            <a:ahLst/>
            <a:cxnLst/>
            <a:rect l="l" t="t" r="r" b="b"/>
            <a:pathLst>
              <a:path w="10692130" h="6454140">
                <a:moveTo>
                  <a:pt x="10692130" y="0"/>
                </a:moveTo>
                <a:lnTo>
                  <a:pt x="0" y="0"/>
                </a:lnTo>
                <a:lnTo>
                  <a:pt x="0" y="6454038"/>
                </a:lnTo>
                <a:lnTo>
                  <a:pt x="10692130" y="6454038"/>
                </a:lnTo>
                <a:lnTo>
                  <a:pt x="10692130" y="0"/>
                </a:lnTo>
                <a:close/>
              </a:path>
            </a:pathLst>
          </a:custGeom>
          <a:solidFill>
            <a:srgbClr val="121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3991" y="5331968"/>
            <a:ext cx="281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sz="1100" spc="35" dirty="0">
                <a:solidFill>
                  <a:srgbClr val="051039"/>
                </a:solidFill>
                <a:latin typeface="Calibri"/>
                <a:cs typeface="Calibri"/>
              </a:rPr>
              <a:t>ext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75132"/>
            <a:ext cx="5687695" cy="6885305"/>
            <a:chOff x="0" y="675132"/>
            <a:chExt cx="5687695" cy="6885305"/>
          </a:xfrm>
        </p:grpSpPr>
        <p:sp>
          <p:nvSpPr>
            <p:cNvPr id="5" name="object 5"/>
            <p:cNvSpPr/>
            <p:nvPr/>
          </p:nvSpPr>
          <p:spPr>
            <a:xfrm>
              <a:off x="0" y="6480045"/>
              <a:ext cx="257810" cy="1080770"/>
            </a:xfrm>
            <a:custGeom>
              <a:avLst/>
              <a:gdLst/>
              <a:ahLst/>
              <a:cxnLst/>
              <a:rect l="l" t="t" r="r" b="b"/>
              <a:pathLst>
                <a:path w="257810" h="1080770">
                  <a:moveTo>
                    <a:pt x="0" y="0"/>
                  </a:moveTo>
                  <a:lnTo>
                    <a:pt x="0" y="1080350"/>
                  </a:lnTo>
                  <a:lnTo>
                    <a:pt x="257556" y="1080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" y="675132"/>
              <a:ext cx="5430011" cy="577899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782047" y="7044690"/>
            <a:ext cx="6686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5" dirty="0">
                <a:solidFill>
                  <a:srgbClr val="201F1F"/>
                </a:solidFill>
                <a:latin typeface="Calibri"/>
                <a:cs typeface="Calibri"/>
              </a:rPr>
              <a:t>CONTENTS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P</a:t>
            </a:r>
            <a:fld id="{81D60167-4931-47E6-BA6A-407CBD079E47}" type="slidenum">
              <a:rPr spc="-5" dirty="0">
                <a:solidFill>
                  <a:srgbClr val="201F1F"/>
                </a:solidFill>
              </a:rPr>
              <a:t>2</a:t>
            </a:fld>
            <a:endParaRPr spc="-5" dirty="0">
              <a:solidFill>
                <a:srgbClr val="201F1F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8335">
              <a:lnSpc>
                <a:spcPct val="100000"/>
              </a:lnSpc>
              <a:spcBef>
                <a:spcPts val="95"/>
              </a:spcBef>
            </a:pPr>
            <a:r>
              <a:rPr spc="204" dirty="0"/>
              <a:t>CON</a:t>
            </a:r>
            <a:r>
              <a:rPr spc="-5" dirty="0"/>
              <a:t>T</a:t>
            </a:r>
            <a:r>
              <a:rPr spc="190" dirty="0"/>
              <a:t> </a:t>
            </a:r>
            <a:r>
              <a:rPr spc="-5" dirty="0"/>
              <a:t>E</a:t>
            </a:r>
            <a:r>
              <a:rPr spc="-275" dirty="0"/>
              <a:t> </a:t>
            </a:r>
            <a:r>
              <a:rPr spc="-5" dirty="0"/>
              <a:t>N</a:t>
            </a:r>
            <a:r>
              <a:rPr spc="-280" dirty="0"/>
              <a:t> </a:t>
            </a:r>
            <a:r>
              <a:rPr spc="120" dirty="0"/>
              <a:t>T</a:t>
            </a:r>
            <a:r>
              <a:rPr spc="-5" dirty="0"/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23520" y="2422271"/>
            <a:ext cx="375412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0022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K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Y</a:t>
            </a:r>
            <a:r>
              <a:rPr sz="1400" b="1" spc="275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F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3" action="ppaction://hlinksldjump"/>
              </a:rPr>
              <a:t>O N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E 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, 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I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4" action="ppaction://hlinksldjump"/>
              </a:rPr>
              <a:t>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R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5" action="ppaction://hlinksldjump"/>
              </a:rPr>
              <a:t>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U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O</a:t>
            </a:r>
            <a:r>
              <a:rPr sz="1400" b="1" spc="-125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6" action="ppaction://hlinksldjump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I 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L</a:t>
            </a:r>
            <a:r>
              <a:rPr sz="1400" b="1" spc="29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Calibri"/>
                <a:cs typeface="Calibri"/>
                <a:hlinkClick r:id="rId7" action="ppaction://hlinksldjump"/>
              </a:rPr>
              <a:t>ON</a:t>
            </a:r>
            <a:endParaRPr sz="1400">
              <a:latin typeface="Calibri"/>
              <a:cs typeface="Calibri"/>
            </a:endParaRPr>
          </a:p>
          <a:p>
            <a:pPr marL="12700" marR="20256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O 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L</a:t>
            </a:r>
            <a:r>
              <a:rPr sz="1400" b="1" spc="295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B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U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D</a:t>
            </a:r>
            <a:r>
              <a:rPr sz="1400" b="1" spc="3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8" action="ppaction://hlinksldjump"/>
              </a:rPr>
              <a:t>F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S 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E  H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L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G</a:t>
            </a:r>
            <a:r>
              <a:rPr sz="1400" b="1" spc="295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AR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Calibri"/>
                <a:cs typeface="Calibri"/>
                <a:hlinkClick r:id="rId9" action="ppaction://hlinksldjump"/>
              </a:rPr>
              <a:t>FF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O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L</a:t>
            </a:r>
            <a:r>
              <a:rPr sz="1400" b="1" spc="300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U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B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U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D</a:t>
            </a:r>
            <a:r>
              <a:rPr sz="1400" b="1" spc="30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0" action="ppaction://hlinksldjump"/>
              </a:rPr>
              <a:t>F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E</a:t>
            </a:r>
            <a:r>
              <a:rPr sz="1400" b="1" spc="300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Y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1" action="ppaction://hlinksldjump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Y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T</a:t>
            </a:r>
            <a:r>
              <a:rPr sz="1400" b="1" spc="300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L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  <a:hlinkClick r:id="rId12" action="ppaction://hlinksldjump"/>
              </a:rPr>
              <a:t>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161" y="4289102"/>
            <a:ext cx="214629" cy="3175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indent="-635">
              <a:lnSpc>
                <a:spcPct val="65000"/>
              </a:lnSpc>
              <a:spcBef>
                <a:spcPts val="240"/>
              </a:spcBef>
            </a:pPr>
            <a:r>
              <a:rPr sz="1400" spc="-280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sz="1400" spc="-30" dirty="0">
                <a:solidFill>
                  <a:srgbClr val="05103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51039"/>
                </a:solidFill>
                <a:latin typeface="Calibri"/>
                <a:cs typeface="Calibri"/>
              </a:rPr>
              <a:t>x  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7569200"/>
            <a:chOff x="0" y="0"/>
            <a:chExt cx="10692130" cy="7569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130" cy="6436995"/>
            </a:xfrm>
            <a:custGeom>
              <a:avLst/>
              <a:gdLst/>
              <a:ahLst/>
              <a:cxnLst/>
              <a:rect l="l" t="t" r="r" b="b"/>
              <a:pathLst>
                <a:path w="10692130" h="6436995">
                  <a:moveTo>
                    <a:pt x="10692130" y="0"/>
                  </a:moveTo>
                  <a:lnTo>
                    <a:pt x="0" y="0"/>
                  </a:lnTo>
                  <a:lnTo>
                    <a:pt x="0" y="6436995"/>
                  </a:lnTo>
                  <a:lnTo>
                    <a:pt x="10692130" y="6436995"/>
                  </a:lnTo>
                  <a:lnTo>
                    <a:pt x="1069213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1592" y="272808"/>
              <a:ext cx="7860665" cy="7296784"/>
            </a:xfrm>
            <a:custGeom>
              <a:avLst/>
              <a:gdLst/>
              <a:ahLst/>
              <a:cxnLst/>
              <a:rect l="l" t="t" r="r" b="b"/>
              <a:pathLst>
                <a:path w="7860665" h="7296784">
                  <a:moveTo>
                    <a:pt x="7860525" y="1699526"/>
                  </a:moveTo>
                  <a:lnTo>
                    <a:pt x="4792078" y="108191"/>
                  </a:lnTo>
                  <a:lnTo>
                    <a:pt x="4758372" y="108191"/>
                  </a:lnTo>
                  <a:lnTo>
                    <a:pt x="4733722" y="96126"/>
                  </a:lnTo>
                  <a:lnTo>
                    <a:pt x="4685957" y="75679"/>
                  </a:lnTo>
                  <a:lnTo>
                    <a:pt x="4637824" y="57785"/>
                  </a:lnTo>
                  <a:lnTo>
                    <a:pt x="4589170" y="42278"/>
                  </a:lnTo>
                  <a:lnTo>
                    <a:pt x="4540148" y="29210"/>
                  </a:lnTo>
                  <a:lnTo>
                    <a:pt x="4490859" y="18669"/>
                  </a:lnTo>
                  <a:lnTo>
                    <a:pt x="4441469" y="10414"/>
                  </a:lnTo>
                  <a:lnTo>
                    <a:pt x="4391926" y="4572"/>
                  </a:lnTo>
                  <a:lnTo>
                    <a:pt x="4342257" y="1143"/>
                  </a:lnTo>
                  <a:lnTo>
                    <a:pt x="4292727" y="0"/>
                  </a:lnTo>
                  <a:lnTo>
                    <a:pt x="4244594" y="1143"/>
                  </a:lnTo>
                  <a:lnTo>
                    <a:pt x="4196448" y="4305"/>
                  </a:lnTo>
                  <a:lnTo>
                    <a:pt x="4148696" y="9779"/>
                  </a:lnTo>
                  <a:lnTo>
                    <a:pt x="4101325" y="17272"/>
                  </a:lnTo>
                  <a:lnTo>
                    <a:pt x="4054335" y="26797"/>
                  </a:lnTo>
                  <a:lnTo>
                    <a:pt x="4007840" y="38468"/>
                  </a:lnTo>
                  <a:lnTo>
                    <a:pt x="3961993" y="52184"/>
                  </a:lnTo>
                  <a:lnTo>
                    <a:pt x="3916769" y="67945"/>
                  </a:lnTo>
                  <a:lnTo>
                    <a:pt x="3872192" y="85712"/>
                  </a:lnTo>
                  <a:lnTo>
                    <a:pt x="3828491" y="105397"/>
                  </a:lnTo>
                  <a:lnTo>
                    <a:pt x="3785705" y="126987"/>
                  </a:lnTo>
                  <a:lnTo>
                    <a:pt x="3743795" y="150596"/>
                  </a:lnTo>
                  <a:lnTo>
                    <a:pt x="3702888" y="176136"/>
                  </a:lnTo>
                  <a:lnTo>
                    <a:pt x="3663124" y="203415"/>
                  </a:lnTo>
                  <a:lnTo>
                    <a:pt x="3624516" y="232638"/>
                  </a:lnTo>
                  <a:lnTo>
                    <a:pt x="3587191" y="263626"/>
                  </a:lnTo>
                  <a:lnTo>
                    <a:pt x="3551097" y="296519"/>
                  </a:lnTo>
                  <a:lnTo>
                    <a:pt x="3516566" y="331177"/>
                  </a:lnTo>
                  <a:lnTo>
                    <a:pt x="3483419" y="367499"/>
                  </a:lnTo>
                  <a:lnTo>
                    <a:pt x="3451796" y="405587"/>
                  </a:lnTo>
                  <a:lnTo>
                    <a:pt x="3421951" y="445452"/>
                  </a:lnTo>
                  <a:lnTo>
                    <a:pt x="3393605" y="486994"/>
                  </a:lnTo>
                  <a:lnTo>
                    <a:pt x="3367201" y="530161"/>
                  </a:lnTo>
                  <a:lnTo>
                    <a:pt x="3342551" y="574992"/>
                  </a:lnTo>
                  <a:lnTo>
                    <a:pt x="119011" y="6790195"/>
                  </a:lnTo>
                  <a:lnTo>
                    <a:pt x="97688" y="6833895"/>
                  </a:lnTo>
                  <a:lnTo>
                    <a:pt x="78371" y="6878104"/>
                  </a:lnTo>
                  <a:lnTo>
                    <a:pt x="61353" y="6922757"/>
                  </a:lnTo>
                  <a:lnTo>
                    <a:pt x="46367" y="6967817"/>
                  </a:lnTo>
                  <a:lnTo>
                    <a:pt x="33540" y="7013194"/>
                  </a:lnTo>
                  <a:lnTo>
                    <a:pt x="22872" y="7058838"/>
                  </a:lnTo>
                  <a:lnTo>
                    <a:pt x="14236" y="7104685"/>
                  </a:lnTo>
                  <a:lnTo>
                    <a:pt x="7620" y="7150646"/>
                  </a:lnTo>
                  <a:lnTo>
                    <a:pt x="3048" y="7196683"/>
                  </a:lnTo>
                  <a:lnTo>
                    <a:pt x="520" y="7242734"/>
                  </a:lnTo>
                  <a:lnTo>
                    <a:pt x="0" y="7288695"/>
                  </a:lnTo>
                  <a:lnTo>
                    <a:pt x="254" y="7296404"/>
                  </a:lnTo>
                  <a:lnTo>
                    <a:pt x="5751271" y="7296404"/>
                  </a:lnTo>
                  <a:lnTo>
                    <a:pt x="4028440" y="171653"/>
                  </a:lnTo>
                  <a:lnTo>
                    <a:pt x="7860525" y="6465887"/>
                  </a:lnTo>
                  <a:lnTo>
                    <a:pt x="7860525" y="1699526"/>
                  </a:ln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480045"/>
              <a:ext cx="257810" cy="1080770"/>
            </a:xfrm>
            <a:custGeom>
              <a:avLst/>
              <a:gdLst/>
              <a:ahLst/>
              <a:cxnLst/>
              <a:rect l="l" t="t" r="r" b="b"/>
              <a:pathLst>
                <a:path w="257810" h="1080770">
                  <a:moveTo>
                    <a:pt x="0" y="0"/>
                  </a:moveTo>
                  <a:lnTo>
                    <a:pt x="0" y="1080350"/>
                  </a:lnTo>
                  <a:lnTo>
                    <a:pt x="257556" y="1080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59" y="2343912"/>
              <a:ext cx="751331" cy="72541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1420" y="64730"/>
            <a:ext cx="352361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K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E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Y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F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M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</a:t>
            </a:r>
            <a:r>
              <a:rPr b="1" spc="-19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37448"/>
              </p:ext>
            </p:extLst>
          </p:nvPr>
        </p:nvGraphicFramePr>
        <p:xfrm>
          <a:off x="3184903" y="781327"/>
          <a:ext cx="4053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Build-up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4A527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GB"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13-14 June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GB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4A5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ow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US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15-16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June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GB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4A527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GB"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 June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GB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4A5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0244" y="2407920"/>
            <a:ext cx="954023" cy="57302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88841" y="1807903"/>
            <a:ext cx="1427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hipping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Deadlines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8377" y="3265215"/>
            <a:ext cx="3498850" cy="658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Airfreight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London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Heathrow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Airport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(LHR)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GB" sz="1400" b="1" spc="-5" dirty="0">
                <a:latin typeface="Calibri"/>
                <a:cs typeface="Calibri"/>
              </a:rPr>
              <a:t>03 June </a:t>
            </a:r>
            <a:r>
              <a:rPr sz="1400" b="1" spc="-5" dirty="0">
                <a:latin typeface="Calibri"/>
                <a:cs typeface="Calibri"/>
              </a:rPr>
              <a:t>202</a:t>
            </a:r>
            <a:r>
              <a:rPr lang="en-GB" sz="1400" b="1" spc="-5" dirty="0">
                <a:latin typeface="Calibri"/>
                <a:cs typeface="Calibri"/>
              </a:rPr>
              <a:t>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615" y="3273773"/>
            <a:ext cx="3267710" cy="871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72415" algn="ctr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Seafreight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LCL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FCL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Port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Calibri"/>
              <a:cs typeface="Calibri"/>
            </a:endParaRPr>
          </a:p>
          <a:p>
            <a:pPr marR="276860"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LCL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=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lang="en-GB" sz="1400" b="1" spc="-5" dirty="0">
                <a:latin typeface="Calibri"/>
                <a:cs typeface="Calibri"/>
              </a:rPr>
              <a:t>23 May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202</a:t>
            </a:r>
            <a:r>
              <a:rPr lang="en-GB" sz="1400" b="1" spc="-5" dirty="0">
                <a:latin typeface="Calibri"/>
                <a:cs typeface="Calibri"/>
              </a:rPr>
              <a:t>2</a:t>
            </a:r>
            <a:endParaRPr lang="en-GB" sz="1400" dirty="0">
              <a:latin typeface="Calibri"/>
              <a:cs typeface="Calibri"/>
            </a:endParaRPr>
          </a:p>
          <a:p>
            <a:pPr marR="275590" algn="ctr">
              <a:lnSpc>
                <a:spcPct val="100000"/>
              </a:lnSpc>
            </a:pPr>
            <a:r>
              <a:rPr lang="en-GB" sz="1400" b="1" spc="-5" dirty="0">
                <a:latin typeface="Calibri"/>
                <a:cs typeface="Calibri"/>
              </a:rPr>
              <a:t>FCL</a:t>
            </a:r>
            <a:r>
              <a:rPr lang="en-GB" sz="1400" b="1" spc="-60" dirty="0">
                <a:latin typeface="Calibri"/>
                <a:cs typeface="Calibri"/>
              </a:rPr>
              <a:t> </a:t>
            </a:r>
            <a:r>
              <a:rPr lang="en-GB" sz="1400" b="1" dirty="0">
                <a:latin typeface="Calibri"/>
                <a:cs typeface="Calibri"/>
              </a:rPr>
              <a:t>=</a:t>
            </a:r>
            <a:r>
              <a:rPr lang="en-GB" sz="1400" b="1" spc="-15" dirty="0">
                <a:latin typeface="Calibri"/>
                <a:cs typeface="Calibri"/>
              </a:rPr>
              <a:t> </a:t>
            </a:r>
            <a:r>
              <a:rPr lang="en-GB" sz="1400" b="1" spc="-5" dirty="0">
                <a:latin typeface="Calibri"/>
                <a:cs typeface="Calibri"/>
              </a:rPr>
              <a:t>27 May</a:t>
            </a:r>
            <a:r>
              <a:rPr lang="en-GB" sz="1400" b="1" spc="-55" dirty="0">
                <a:latin typeface="Calibri"/>
                <a:cs typeface="Calibri"/>
              </a:rPr>
              <a:t> </a:t>
            </a:r>
            <a:r>
              <a:rPr lang="en-GB" sz="1400" b="1" spc="-5" dirty="0">
                <a:latin typeface="Calibri"/>
                <a:cs typeface="Calibri"/>
              </a:rPr>
              <a:t>2022</a:t>
            </a:r>
            <a:endParaRPr lang="en-GB"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91009" y="3280549"/>
            <a:ext cx="32181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0" marR="13970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Road </a:t>
            </a:r>
            <a:r>
              <a:rPr sz="1400" spc="-20" dirty="0">
                <a:latin typeface="Calibri"/>
                <a:cs typeface="Calibri"/>
              </a:rPr>
              <a:t>freight </a:t>
            </a:r>
            <a:r>
              <a:rPr sz="1400" spc="-15" dirty="0">
                <a:latin typeface="Calibri"/>
                <a:cs typeface="Calibri"/>
              </a:rPr>
              <a:t>directly to </a:t>
            </a:r>
            <a:r>
              <a:rPr lang="en-GB" sz="1400" spc="-15" dirty="0">
                <a:latin typeface="Calibri"/>
                <a:cs typeface="Calibri"/>
              </a:rPr>
              <a:t>Elevate 2022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305" dirty="0"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15" dirty="0">
                <a:latin typeface="Calibri"/>
                <a:cs typeface="Calibri"/>
              </a:rPr>
              <a:t>Day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required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on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stand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3727"/>
              </p:ext>
            </p:extLst>
          </p:nvPr>
        </p:nvGraphicFramePr>
        <p:xfrm>
          <a:off x="3200400" y="5372097"/>
          <a:ext cx="4038600" cy="91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GB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Amanda Carrett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4A5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GB" sz="1400" u="sng" spc="-5" dirty="0" err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Amanda.carrett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@cevalogistics.com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+4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58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769</a:t>
                      </a:r>
                      <a:r>
                        <a:rPr lang="en-GB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4A5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2457040" y="4583542"/>
            <a:ext cx="586295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Orders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received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after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lang="en-GB" sz="1400" b="1" spc="-10" dirty="0">
                <a:latin typeface="Calibri"/>
                <a:cs typeface="Calibri"/>
              </a:rPr>
              <a:t>30 May 2022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 </a:t>
            </a:r>
            <a:r>
              <a:rPr sz="1400" spc="-5" dirty="0">
                <a:latin typeface="Calibri"/>
                <a:cs typeface="Calibri"/>
              </a:rPr>
              <a:t>incur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25%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late</a:t>
            </a:r>
            <a:r>
              <a:rPr sz="1400" spc="-5" dirty="0">
                <a:latin typeface="Calibri"/>
                <a:cs typeface="Calibri"/>
              </a:rPr>
              <a:t> booking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surcharge</a:t>
            </a:r>
            <a:r>
              <a:rPr sz="1400" b="1" spc="-2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R="163830" algn="ctr">
              <a:lnSpc>
                <a:spcPct val="100000"/>
              </a:lnSpc>
              <a:spcBef>
                <a:spcPts val="1200"/>
              </a:spcBef>
            </a:pPr>
            <a:r>
              <a:rPr sz="1400" b="1" spc="-25" dirty="0">
                <a:latin typeface="Calibri"/>
                <a:cs typeface="Calibri"/>
              </a:rPr>
              <a:t>C</a:t>
            </a:r>
            <a:r>
              <a:rPr sz="1400" b="1" spc="-30" dirty="0">
                <a:latin typeface="Calibri"/>
                <a:cs typeface="Calibri"/>
              </a:rPr>
              <a:t>E</a:t>
            </a:r>
            <a:r>
              <a:rPr sz="1400" b="1" spc="-100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spc="-20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t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0708" y="2290572"/>
            <a:ext cx="10104120" cy="2179320"/>
            <a:chOff x="330708" y="2290572"/>
            <a:chExt cx="10104120" cy="2179320"/>
          </a:xfrm>
        </p:grpSpPr>
        <p:sp>
          <p:nvSpPr>
            <p:cNvPr id="18" name="object 18"/>
            <p:cNvSpPr/>
            <p:nvPr/>
          </p:nvSpPr>
          <p:spPr>
            <a:xfrm>
              <a:off x="343662" y="2305050"/>
              <a:ext cx="10078085" cy="2118360"/>
            </a:xfrm>
            <a:custGeom>
              <a:avLst/>
              <a:gdLst/>
              <a:ahLst/>
              <a:cxnLst/>
              <a:rect l="l" t="t" r="r" b="b"/>
              <a:pathLst>
                <a:path w="10078085" h="2118360">
                  <a:moveTo>
                    <a:pt x="0" y="0"/>
                  </a:moveTo>
                  <a:lnTo>
                    <a:pt x="10078085" y="0"/>
                  </a:lnTo>
                  <a:lnTo>
                    <a:pt x="10078085" y="2118106"/>
                  </a:lnTo>
                  <a:lnTo>
                    <a:pt x="0" y="211810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38552" y="2305050"/>
              <a:ext cx="5715" cy="2118360"/>
            </a:xfrm>
            <a:custGeom>
              <a:avLst/>
              <a:gdLst/>
              <a:ahLst/>
              <a:cxnLst/>
              <a:rect l="l" t="t" r="r" b="b"/>
              <a:pathLst>
                <a:path w="5714" h="2118360">
                  <a:moveTo>
                    <a:pt x="5346" y="0"/>
                  </a:moveTo>
                  <a:lnTo>
                    <a:pt x="0" y="2117826"/>
                  </a:lnTo>
                </a:path>
              </a:pathLst>
            </a:custGeom>
            <a:ln w="2895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0477" y="2426208"/>
              <a:ext cx="905255" cy="4876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71184" y="2337054"/>
              <a:ext cx="5715" cy="2118360"/>
            </a:xfrm>
            <a:custGeom>
              <a:avLst/>
              <a:gdLst/>
              <a:ahLst/>
              <a:cxnLst/>
              <a:rect l="l" t="t" r="r" b="b"/>
              <a:pathLst>
                <a:path w="5715" h="2118360">
                  <a:moveTo>
                    <a:pt x="5346" y="0"/>
                  </a:moveTo>
                  <a:lnTo>
                    <a:pt x="0" y="2117826"/>
                  </a:lnTo>
                </a:path>
              </a:pathLst>
            </a:custGeom>
            <a:ln w="2895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323576" y="7054945"/>
            <a:ext cx="1166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5" dirty="0">
                <a:solidFill>
                  <a:srgbClr val="201F1F"/>
                </a:solidFill>
                <a:latin typeface="Calibri"/>
                <a:cs typeface="Calibri"/>
              </a:rPr>
              <a:t>KEY</a:t>
            </a:r>
            <a:r>
              <a:rPr sz="1000" spc="150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201F1F"/>
                </a:solidFill>
                <a:latin typeface="Calibri"/>
                <a:cs typeface="Calibri"/>
              </a:rPr>
              <a:t>INFORMATION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P</a:t>
            </a:r>
            <a:fld id="{81D60167-4931-47E6-BA6A-407CBD079E47}" type="slidenum">
              <a:rPr spc="-5" dirty="0">
                <a:solidFill>
                  <a:srgbClr val="201F1F"/>
                </a:solidFill>
              </a:rPr>
              <a:t>3</a:t>
            </a:fld>
            <a:endParaRPr spc="-5" dirty="0">
              <a:solidFill>
                <a:srgbClr val="201F1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4035" cy="7576184"/>
            <a:chOff x="0" y="0"/>
            <a:chExt cx="10694035" cy="7576184"/>
          </a:xfrm>
        </p:grpSpPr>
        <p:sp>
          <p:nvSpPr>
            <p:cNvPr id="3" name="object 3"/>
            <p:cNvSpPr/>
            <p:nvPr/>
          </p:nvSpPr>
          <p:spPr>
            <a:xfrm>
              <a:off x="12191" y="0"/>
              <a:ext cx="10660380" cy="6480175"/>
            </a:xfrm>
            <a:custGeom>
              <a:avLst/>
              <a:gdLst/>
              <a:ahLst/>
              <a:cxnLst/>
              <a:rect l="l" t="t" r="r" b="b"/>
              <a:pathLst>
                <a:path w="10660380" h="6480175">
                  <a:moveTo>
                    <a:pt x="10660367" y="0"/>
                  </a:moveTo>
                  <a:lnTo>
                    <a:pt x="0" y="0"/>
                  </a:lnTo>
                  <a:lnTo>
                    <a:pt x="0" y="6479806"/>
                  </a:lnTo>
                  <a:lnTo>
                    <a:pt x="10660367" y="6479806"/>
                  </a:lnTo>
                  <a:lnTo>
                    <a:pt x="10660367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66720" y="353567"/>
              <a:ext cx="7827645" cy="7222490"/>
            </a:xfrm>
            <a:custGeom>
              <a:avLst/>
              <a:gdLst/>
              <a:ahLst/>
              <a:cxnLst/>
              <a:rect l="l" t="t" r="r" b="b"/>
              <a:pathLst>
                <a:path w="7827645" h="7222490">
                  <a:moveTo>
                    <a:pt x="7827048" y="1707184"/>
                  </a:moveTo>
                  <a:lnTo>
                    <a:pt x="4808753" y="141732"/>
                  </a:lnTo>
                  <a:lnTo>
                    <a:pt x="4019867" y="141732"/>
                  </a:lnTo>
                  <a:lnTo>
                    <a:pt x="4019715" y="141084"/>
                  </a:lnTo>
                  <a:lnTo>
                    <a:pt x="4821961" y="141084"/>
                  </a:lnTo>
                  <a:lnTo>
                    <a:pt x="4779416" y="119113"/>
                  </a:lnTo>
                  <a:lnTo>
                    <a:pt x="4732413" y="96126"/>
                  </a:lnTo>
                  <a:lnTo>
                    <a:pt x="4684649" y="75692"/>
                  </a:lnTo>
                  <a:lnTo>
                    <a:pt x="4636516" y="57772"/>
                  </a:lnTo>
                  <a:lnTo>
                    <a:pt x="4587862" y="42291"/>
                  </a:lnTo>
                  <a:lnTo>
                    <a:pt x="4538827" y="29210"/>
                  </a:lnTo>
                  <a:lnTo>
                    <a:pt x="4489551" y="18681"/>
                  </a:lnTo>
                  <a:lnTo>
                    <a:pt x="4440148" y="10414"/>
                  </a:lnTo>
                  <a:lnTo>
                    <a:pt x="4390606" y="4572"/>
                  </a:lnTo>
                  <a:lnTo>
                    <a:pt x="4340936" y="1143"/>
                  </a:lnTo>
                  <a:lnTo>
                    <a:pt x="4291406" y="0"/>
                  </a:lnTo>
                  <a:lnTo>
                    <a:pt x="4243260" y="1143"/>
                  </a:lnTo>
                  <a:lnTo>
                    <a:pt x="4195127" y="4305"/>
                  </a:lnTo>
                  <a:lnTo>
                    <a:pt x="4147362" y="9779"/>
                  </a:lnTo>
                  <a:lnTo>
                    <a:pt x="4099991" y="17272"/>
                  </a:lnTo>
                  <a:lnTo>
                    <a:pt x="4053001" y="26809"/>
                  </a:lnTo>
                  <a:lnTo>
                    <a:pt x="4006494" y="38455"/>
                  </a:lnTo>
                  <a:lnTo>
                    <a:pt x="3960647" y="52171"/>
                  </a:lnTo>
                  <a:lnTo>
                    <a:pt x="3915422" y="67945"/>
                  </a:lnTo>
                  <a:lnTo>
                    <a:pt x="3870833" y="85699"/>
                  </a:lnTo>
                  <a:lnTo>
                    <a:pt x="3827157" y="105397"/>
                  </a:lnTo>
                  <a:lnTo>
                    <a:pt x="3784346" y="126974"/>
                  </a:lnTo>
                  <a:lnTo>
                    <a:pt x="3742436" y="150596"/>
                  </a:lnTo>
                  <a:lnTo>
                    <a:pt x="3701516" y="176110"/>
                  </a:lnTo>
                  <a:lnTo>
                    <a:pt x="3661765" y="203415"/>
                  </a:lnTo>
                  <a:lnTo>
                    <a:pt x="3623157" y="232638"/>
                  </a:lnTo>
                  <a:lnTo>
                    <a:pt x="3585819" y="263601"/>
                  </a:lnTo>
                  <a:lnTo>
                    <a:pt x="3549739" y="296494"/>
                  </a:lnTo>
                  <a:lnTo>
                    <a:pt x="3515195" y="331165"/>
                  </a:lnTo>
                  <a:lnTo>
                    <a:pt x="3482048" y="367474"/>
                  </a:lnTo>
                  <a:lnTo>
                    <a:pt x="3450412" y="405561"/>
                  </a:lnTo>
                  <a:lnTo>
                    <a:pt x="3420567" y="445427"/>
                  </a:lnTo>
                  <a:lnTo>
                    <a:pt x="3392233" y="486956"/>
                  </a:lnTo>
                  <a:lnTo>
                    <a:pt x="3365817" y="530123"/>
                  </a:lnTo>
                  <a:lnTo>
                    <a:pt x="3341166" y="574941"/>
                  </a:lnTo>
                  <a:lnTo>
                    <a:pt x="117411" y="6789623"/>
                  </a:lnTo>
                  <a:lnTo>
                    <a:pt x="96062" y="6833298"/>
                  </a:lnTo>
                  <a:lnTo>
                    <a:pt x="76746" y="6877507"/>
                  </a:lnTo>
                  <a:lnTo>
                    <a:pt x="59728" y="6922186"/>
                  </a:lnTo>
                  <a:lnTo>
                    <a:pt x="44754" y="6967220"/>
                  </a:lnTo>
                  <a:lnTo>
                    <a:pt x="31940" y="7012597"/>
                  </a:lnTo>
                  <a:lnTo>
                    <a:pt x="21259" y="7058228"/>
                  </a:lnTo>
                  <a:lnTo>
                    <a:pt x="12623" y="7104075"/>
                  </a:lnTo>
                  <a:lnTo>
                    <a:pt x="6007" y="7150024"/>
                  </a:lnTo>
                  <a:lnTo>
                    <a:pt x="1435" y="7196048"/>
                  </a:lnTo>
                  <a:lnTo>
                    <a:pt x="0" y="7222236"/>
                  </a:lnTo>
                  <a:lnTo>
                    <a:pt x="5732272" y="7222236"/>
                  </a:lnTo>
                  <a:lnTo>
                    <a:pt x="4028668" y="178155"/>
                  </a:lnTo>
                  <a:lnTo>
                    <a:pt x="7827048" y="6417488"/>
                  </a:lnTo>
                  <a:lnTo>
                    <a:pt x="7827048" y="1707184"/>
                  </a:ln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480045"/>
              <a:ext cx="257810" cy="1080770"/>
            </a:xfrm>
            <a:custGeom>
              <a:avLst/>
              <a:gdLst/>
              <a:ahLst/>
              <a:cxnLst/>
              <a:rect l="l" t="t" r="r" b="b"/>
              <a:pathLst>
                <a:path w="257810" h="1080770">
                  <a:moveTo>
                    <a:pt x="0" y="0"/>
                  </a:moveTo>
                  <a:lnTo>
                    <a:pt x="0" y="1080350"/>
                  </a:lnTo>
                  <a:lnTo>
                    <a:pt x="257556" y="1080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9228" y="64730"/>
            <a:ext cx="151130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S</a:t>
            </a:r>
            <a:r>
              <a:rPr b="1" spc="-2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E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2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2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10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38022" y="609600"/>
            <a:ext cx="7273290" cy="5355590"/>
            <a:chOff x="938022" y="609600"/>
            <a:chExt cx="7273290" cy="53555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4272" y="2133600"/>
              <a:ext cx="99046" cy="38313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963" y="652272"/>
              <a:ext cx="1548371" cy="9692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6392" y="609600"/>
              <a:ext cx="1264919" cy="11399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8022" y="2462022"/>
              <a:ext cx="3473450" cy="2865120"/>
            </a:xfrm>
            <a:custGeom>
              <a:avLst/>
              <a:gdLst/>
              <a:ahLst/>
              <a:cxnLst/>
              <a:rect l="l" t="t" r="r" b="b"/>
              <a:pathLst>
                <a:path w="3473450" h="2865120">
                  <a:moveTo>
                    <a:pt x="3473196" y="0"/>
                  </a:moveTo>
                  <a:lnTo>
                    <a:pt x="0" y="0"/>
                  </a:lnTo>
                  <a:lnTo>
                    <a:pt x="0" y="2865120"/>
                  </a:lnTo>
                  <a:lnTo>
                    <a:pt x="3473196" y="2865120"/>
                  </a:lnTo>
                  <a:lnTo>
                    <a:pt x="3473196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0211" y="1860392"/>
            <a:ext cx="44869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All Bills of </a:t>
            </a:r>
            <a:r>
              <a:rPr sz="1400" spc="-5" dirty="0">
                <a:latin typeface="Calibri"/>
                <a:cs typeface="Calibri"/>
              </a:rPr>
              <a:t>Lading should be sent </a:t>
            </a:r>
            <a:r>
              <a:rPr sz="1400" spc="-20" dirty="0">
                <a:latin typeface="Calibri"/>
                <a:cs typeface="Calibri"/>
              </a:rPr>
              <a:t>freight prepaid </a:t>
            </a:r>
            <a:r>
              <a:rPr sz="1400" spc="-15" dirty="0">
                <a:latin typeface="Calibri"/>
                <a:cs typeface="Calibri"/>
              </a:rPr>
              <a:t>to </a:t>
            </a:r>
            <a:r>
              <a:rPr sz="1400" spc="-20" dirty="0">
                <a:latin typeface="Calibri"/>
                <a:cs typeface="Calibri"/>
              </a:rPr>
              <a:t>any </a:t>
            </a:r>
            <a:r>
              <a:rPr sz="1400" spc="-5" dirty="0">
                <a:latin typeface="Calibri"/>
                <a:cs typeface="Calibri"/>
              </a:rPr>
              <a:t>UK </a:t>
            </a:r>
            <a:r>
              <a:rPr sz="1400" spc="-15" dirty="0">
                <a:latin typeface="Calibri"/>
                <a:cs typeface="Calibri"/>
              </a:rPr>
              <a:t>Port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consigned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</a:t>
            </a:r>
            <a:r>
              <a:rPr sz="1400" spc="-10" dirty="0">
                <a:latin typeface="Calibri"/>
                <a:cs typeface="Calibri"/>
              </a:rPr>
              <a:t> follows: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9147" y="5620551"/>
            <a:ext cx="15271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Do</a:t>
            </a:r>
            <a:r>
              <a:rPr sz="1400" spc="-10" dirty="0">
                <a:latin typeface="Calibri"/>
                <a:cs typeface="Calibri"/>
              </a:rPr>
              <a:t>cum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qu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6329" y="5834805"/>
            <a:ext cx="236601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Copy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Bill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Lading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Copy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Invoice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20" dirty="0">
                <a:latin typeface="Calibri"/>
                <a:cs typeface="Calibri"/>
              </a:rPr>
              <a:t> Packing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List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2427" y="6868392"/>
            <a:ext cx="73559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Please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forward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all </a:t>
            </a:r>
            <a:r>
              <a:rPr sz="1400" spc="-20" dirty="0">
                <a:latin typeface="Calibri"/>
                <a:cs typeface="Calibri"/>
              </a:rPr>
              <a:t>documentation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lang="en-GB" sz="1400" u="sng" spc="-1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cs typeface="Calibri"/>
                <a:hlinkClick r:id="rId5"/>
              </a:rPr>
              <a:t>amanda.carrett@cevalogistics.com</a:t>
            </a:r>
            <a:r>
              <a:rPr sz="1400" spc="-4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400" spc="-15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approval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before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shipping.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7793" y="1812835"/>
            <a:ext cx="43268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All </a:t>
            </a:r>
            <a:r>
              <a:rPr sz="1400" spc="-5" dirty="0">
                <a:latin typeface="Calibri"/>
                <a:cs typeface="Calibri"/>
              </a:rPr>
              <a:t>Airfreight </a:t>
            </a:r>
            <a:r>
              <a:rPr sz="1400" spc="-15" dirty="0">
                <a:latin typeface="Calibri"/>
                <a:cs typeface="Calibri"/>
              </a:rPr>
              <a:t>consignments </a:t>
            </a:r>
            <a:r>
              <a:rPr sz="1400" spc="-5" dirty="0">
                <a:latin typeface="Calibri"/>
                <a:cs typeface="Calibri"/>
              </a:rPr>
              <a:t>should be sent </a:t>
            </a:r>
            <a:r>
              <a:rPr sz="1400" spc="-20" dirty="0">
                <a:latin typeface="Calibri"/>
                <a:cs typeface="Calibri"/>
              </a:rPr>
              <a:t>freight prepaid </a:t>
            </a:r>
            <a:r>
              <a:rPr sz="1400" spc="-30" dirty="0">
                <a:latin typeface="Calibri"/>
                <a:cs typeface="Calibri"/>
              </a:rPr>
              <a:t>to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nd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He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oll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3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8022" y="2462022"/>
            <a:ext cx="3589844" cy="3060453"/>
          </a:xfrm>
          <a:prstGeom prst="rect">
            <a:avLst/>
          </a:prstGeom>
          <a:ln w="25907">
            <a:solidFill>
              <a:srgbClr val="001F5F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465"/>
              </a:spcBef>
            </a:pPr>
            <a:r>
              <a:rPr sz="1400" spc="-5" dirty="0">
                <a:latin typeface="Calibri"/>
                <a:cs typeface="Calibri"/>
              </a:rPr>
              <a:t>Consignee:</a:t>
            </a:r>
            <a:endParaRPr sz="1400" dirty="0">
              <a:latin typeface="Calibri"/>
              <a:cs typeface="Calibri"/>
            </a:endParaRPr>
          </a:p>
          <a:p>
            <a:pPr marL="144145" marR="2045970"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CE</a:t>
            </a:r>
            <a:r>
              <a:rPr sz="1400" spc="-9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S</a:t>
            </a:r>
            <a:r>
              <a:rPr sz="1400" spc="-10" dirty="0" err="1">
                <a:latin typeface="Calibri"/>
                <a:cs typeface="Calibri"/>
              </a:rPr>
              <a:t>h</a:t>
            </a:r>
            <a:r>
              <a:rPr sz="1400" dirty="0" err="1">
                <a:latin typeface="Calibri"/>
                <a:cs typeface="Calibri"/>
              </a:rPr>
              <a:t>ow</a:t>
            </a:r>
            <a:r>
              <a:rPr sz="1400" spc="-10" dirty="0" err="1">
                <a:latin typeface="Calibri"/>
                <a:cs typeface="Calibri"/>
              </a:rPr>
              <a:t>f</a:t>
            </a:r>
            <a:r>
              <a:rPr sz="1400" spc="-35" dirty="0" err="1">
                <a:latin typeface="Calibri"/>
                <a:cs typeface="Calibri"/>
              </a:rPr>
              <a:t>r</a:t>
            </a:r>
            <a:r>
              <a:rPr sz="1400" spc="-5" dirty="0" err="1">
                <a:latin typeface="Calibri"/>
                <a:cs typeface="Calibri"/>
              </a:rPr>
              <a:t>e</a:t>
            </a:r>
            <a:r>
              <a:rPr sz="1400" dirty="0" err="1">
                <a:latin typeface="Calibri"/>
                <a:cs typeface="Calibri"/>
              </a:rPr>
              <a:t>i</a:t>
            </a:r>
            <a:r>
              <a:rPr sz="1400" spc="-5" dirty="0" err="1">
                <a:latin typeface="Calibri"/>
                <a:cs typeface="Calibri"/>
              </a:rPr>
              <a:t>g</a:t>
            </a:r>
            <a:r>
              <a:rPr sz="1400" spc="-20" dirty="0" err="1">
                <a:latin typeface="Calibri"/>
                <a:cs typeface="Calibri"/>
              </a:rPr>
              <a:t>h</a:t>
            </a:r>
            <a:r>
              <a:rPr sz="1400" dirty="0" err="1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spc="-5" dirty="0">
                <a:latin typeface="Calibri"/>
                <a:cs typeface="Calibri"/>
              </a:rPr>
              <a:t>Unit</a:t>
            </a:r>
            <a:r>
              <a:rPr lang="en-GB"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3A </a:t>
            </a:r>
            <a:r>
              <a:rPr sz="1400" dirty="0">
                <a:latin typeface="Calibri"/>
                <a:cs typeface="Calibri"/>
              </a:rPr>
              <a:t> </a:t>
            </a:r>
            <a:endParaRPr lang="en-GB" sz="1400" dirty="0">
              <a:latin typeface="Calibri"/>
              <a:cs typeface="Calibri"/>
            </a:endParaRPr>
          </a:p>
          <a:p>
            <a:pPr marL="144145" marR="2045970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Perimeter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Way </a:t>
            </a:r>
            <a:r>
              <a:rPr sz="1400" spc="-35" dirty="0">
                <a:latin typeface="Calibri"/>
                <a:cs typeface="Calibri"/>
              </a:rPr>
              <a:t> </a:t>
            </a:r>
            <a:endParaRPr lang="en-GB" sz="1400" spc="-35" dirty="0">
              <a:latin typeface="Calibri"/>
              <a:cs typeface="Calibri"/>
            </a:endParaRPr>
          </a:p>
          <a:p>
            <a:pPr marL="144145" marR="204597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NEC</a:t>
            </a:r>
            <a:endParaRPr sz="1400" dirty="0">
              <a:latin typeface="Calibri"/>
              <a:cs typeface="Calibri"/>
            </a:endParaRPr>
          </a:p>
          <a:p>
            <a:pPr marL="144780" marR="2443480" indent="-6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Bir</a:t>
            </a:r>
            <a:r>
              <a:rPr sz="1400" spc="-2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am  B40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5" dirty="0">
                <a:latin typeface="Calibri"/>
                <a:cs typeface="Calibri"/>
              </a:rPr>
              <a:t>1PJ</a:t>
            </a:r>
            <a:endParaRPr lang="en-GB" sz="1400" spc="-105" dirty="0">
              <a:latin typeface="Calibri"/>
              <a:cs typeface="Calibri"/>
            </a:endParaRPr>
          </a:p>
          <a:p>
            <a:pPr marL="144780" marR="2443480" indent="-635">
              <a:lnSpc>
                <a:spcPct val="100000"/>
              </a:lnSpc>
              <a:spcBef>
                <a:spcPts val="5"/>
              </a:spcBef>
            </a:pPr>
            <a:r>
              <a:rPr lang="en-GB" sz="1400" spc="-105" dirty="0">
                <a:latin typeface="Calibri"/>
                <a:cs typeface="Calibri"/>
              </a:rPr>
              <a:t>United Kingdom</a:t>
            </a:r>
            <a:endParaRPr sz="1400" dirty="0">
              <a:latin typeface="Calibri"/>
              <a:cs typeface="Calibri"/>
            </a:endParaRPr>
          </a:p>
          <a:p>
            <a:pPr marL="144780">
              <a:lnSpc>
                <a:spcPct val="100000"/>
              </a:lnSpc>
            </a:pPr>
            <a:r>
              <a:rPr sz="1400" spc="-14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+4</a:t>
            </a:r>
            <a:r>
              <a:rPr sz="1400" dirty="0">
                <a:latin typeface="Calibri"/>
                <a:cs typeface="Calibri"/>
              </a:rPr>
              <a:t>4</a:t>
            </a:r>
            <a:r>
              <a:rPr sz="1400" spc="-10" dirty="0">
                <a:latin typeface="Calibri"/>
                <a:cs typeface="Calibri"/>
              </a:rPr>
              <a:t> (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33</a:t>
            </a:r>
            <a:r>
              <a:rPr sz="1400" dirty="0">
                <a:latin typeface="Calibri"/>
                <a:cs typeface="Calibri"/>
              </a:rPr>
              <a:t>0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58</a:t>
            </a:r>
            <a:r>
              <a:rPr sz="1400" dirty="0">
                <a:latin typeface="Calibri"/>
                <a:cs typeface="Calibri"/>
              </a:rPr>
              <a:t>7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7696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Calibri"/>
              <a:cs typeface="Calibri"/>
            </a:endParaRPr>
          </a:p>
          <a:p>
            <a:pPr marL="1441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Notify:</a:t>
            </a:r>
          </a:p>
          <a:p>
            <a:pPr marL="142875" marR="278130" indent="-635">
              <a:lnSpc>
                <a:spcPct val="100000"/>
              </a:lnSpc>
            </a:pPr>
            <a:r>
              <a:rPr sz="1400" spc="-40" dirty="0">
                <a:latin typeface="Calibri"/>
                <a:cs typeface="Calibri"/>
              </a:rPr>
              <a:t>CEVA </a:t>
            </a:r>
            <a:r>
              <a:rPr sz="1400" spc="-10" dirty="0">
                <a:latin typeface="Calibri"/>
                <a:cs typeface="Calibri"/>
              </a:rPr>
              <a:t>Showfreight </a:t>
            </a:r>
            <a:r>
              <a:rPr sz="1400" dirty="0">
                <a:latin typeface="Calibri"/>
                <a:cs typeface="Calibri"/>
              </a:rPr>
              <a:t>/ </a:t>
            </a:r>
            <a:r>
              <a:rPr lang="en-GB" sz="1400" dirty="0">
                <a:latin typeface="Calibri"/>
                <a:cs typeface="Calibri"/>
              </a:rPr>
              <a:t>Elevate </a:t>
            </a:r>
            <a:r>
              <a:rPr sz="1400" spc="-15" dirty="0">
                <a:latin typeface="Calibri"/>
                <a:cs typeface="Calibri"/>
              </a:rPr>
              <a:t>202</a:t>
            </a:r>
            <a:r>
              <a:rPr lang="en-GB" sz="1400" spc="-15" dirty="0">
                <a:latin typeface="Calibri"/>
                <a:cs typeface="Calibri"/>
              </a:rPr>
              <a:t>2</a:t>
            </a:r>
          </a:p>
          <a:p>
            <a:pPr marL="142875" marR="278130" indent="-635">
              <a:lnSpc>
                <a:spcPct val="100000"/>
              </a:lnSpc>
            </a:pP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Exhibitor Name </a:t>
            </a:r>
            <a:r>
              <a:rPr sz="1400" dirty="0">
                <a:latin typeface="Calibri"/>
                <a:cs typeface="Calibri"/>
              </a:rPr>
              <a:t>/ Hall &amp; </a:t>
            </a:r>
            <a:r>
              <a:rPr sz="1400" spc="-5" dirty="0">
                <a:latin typeface="Calibri"/>
                <a:cs typeface="Calibri"/>
              </a:rPr>
              <a:t>Stand Number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en-GB" sz="1400" u="sng" spc="-10" dirty="0" err="1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5"/>
              </a:rPr>
              <a:t>amanda.carrett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5"/>
              </a:rPr>
              <a:t>@cevalogistics.com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2314" y="5620293"/>
            <a:ext cx="15271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Do</a:t>
            </a:r>
            <a:r>
              <a:rPr sz="1400" spc="-10" dirty="0">
                <a:latin typeface="Calibri"/>
                <a:cs typeface="Calibri"/>
              </a:rPr>
              <a:t>cum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qu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89317" y="5834798"/>
            <a:ext cx="267462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Copy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Direct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Master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Waybill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Copy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Invoice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Packing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List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64758" y="2416302"/>
            <a:ext cx="3473450" cy="2863850"/>
          </a:xfrm>
          <a:custGeom>
            <a:avLst/>
            <a:gdLst/>
            <a:ahLst/>
            <a:cxnLst/>
            <a:rect l="l" t="t" r="r" b="b"/>
            <a:pathLst>
              <a:path w="3473450" h="2863850">
                <a:moveTo>
                  <a:pt x="3473195" y="0"/>
                </a:moveTo>
                <a:lnTo>
                  <a:pt x="0" y="0"/>
                </a:lnTo>
                <a:lnTo>
                  <a:pt x="0" y="2863596"/>
                </a:lnTo>
                <a:lnTo>
                  <a:pt x="3473195" y="2863596"/>
                </a:lnTo>
                <a:lnTo>
                  <a:pt x="3473195" y="0"/>
                </a:lnTo>
                <a:close/>
              </a:path>
            </a:pathLst>
          </a:custGeom>
          <a:solidFill>
            <a:srgbClr val="EF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64758" y="2416302"/>
            <a:ext cx="3690620" cy="3059171"/>
          </a:xfrm>
          <a:prstGeom prst="rect">
            <a:avLst/>
          </a:prstGeom>
          <a:ln w="25907">
            <a:solidFill>
              <a:srgbClr val="001F5F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55"/>
              </a:spcBef>
            </a:pPr>
            <a:r>
              <a:rPr sz="1400" spc="-5" dirty="0">
                <a:latin typeface="Calibri"/>
                <a:cs typeface="Calibri"/>
              </a:rPr>
              <a:t>Consignee:</a:t>
            </a:r>
            <a:endParaRPr sz="1400" dirty="0">
              <a:latin typeface="Calibri"/>
              <a:cs typeface="Calibri"/>
            </a:endParaRPr>
          </a:p>
          <a:p>
            <a:pPr marL="143510" marR="2046605"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CE</a:t>
            </a:r>
            <a:r>
              <a:rPr sz="1400" spc="-9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ow</a:t>
            </a: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t  </a:t>
            </a:r>
            <a:r>
              <a:rPr sz="1400" spc="-5" dirty="0">
                <a:latin typeface="Calibri"/>
                <a:cs typeface="Calibri"/>
              </a:rPr>
              <a:t>Unit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3A </a:t>
            </a:r>
            <a:r>
              <a:rPr sz="1400" dirty="0">
                <a:latin typeface="Calibri"/>
                <a:cs typeface="Calibri"/>
              </a:rPr>
              <a:t> </a:t>
            </a:r>
            <a:endParaRPr lang="en-GB" sz="1400" dirty="0">
              <a:latin typeface="Calibri"/>
              <a:cs typeface="Calibri"/>
            </a:endParaRPr>
          </a:p>
          <a:p>
            <a:pPr marL="143510" marR="2046605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Perimeter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Way </a:t>
            </a:r>
            <a:r>
              <a:rPr sz="1400" spc="-35" dirty="0">
                <a:latin typeface="Calibri"/>
                <a:cs typeface="Calibri"/>
              </a:rPr>
              <a:t> </a:t>
            </a:r>
            <a:endParaRPr lang="en-GB" sz="1400" spc="-35" dirty="0">
              <a:latin typeface="Calibri"/>
              <a:cs typeface="Calibri"/>
            </a:endParaRPr>
          </a:p>
          <a:p>
            <a:pPr marL="143510" marR="204660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NEC</a:t>
            </a:r>
            <a:endParaRPr sz="1400" dirty="0">
              <a:latin typeface="Calibri"/>
              <a:cs typeface="Calibri"/>
            </a:endParaRPr>
          </a:p>
          <a:p>
            <a:pPr marL="143510" marR="2444115" indent="-6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Bir</a:t>
            </a:r>
            <a:r>
              <a:rPr sz="1400" spc="-2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am  B40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5" dirty="0">
                <a:latin typeface="Calibri"/>
                <a:cs typeface="Calibri"/>
              </a:rPr>
              <a:t>1PJ</a:t>
            </a:r>
            <a:endParaRPr lang="en-GB" sz="1400" spc="-105" dirty="0">
              <a:latin typeface="Calibri"/>
              <a:cs typeface="Calibri"/>
            </a:endParaRPr>
          </a:p>
          <a:p>
            <a:pPr marL="143510" marR="2444115" indent="-635">
              <a:lnSpc>
                <a:spcPct val="100000"/>
              </a:lnSpc>
              <a:spcBef>
                <a:spcPts val="5"/>
              </a:spcBef>
            </a:pPr>
            <a:r>
              <a:rPr lang="en-GB" sz="1400" spc="-105" dirty="0">
                <a:latin typeface="Calibri"/>
                <a:cs typeface="Calibri"/>
              </a:rPr>
              <a:t>United Kingdom</a:t>
            </a:r>
            <a:endParaRPr sz="1400" dirty="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400" spc="-14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+4</a:t>
            </a:r>
            <a:r>
              <a:rPr sz="1400" dirty="0">
                <a:latin typeface="Calibri"/>
                <a:cs typeface="Calibri"/>
              </a:rPr>
              <a:t>4</a:t>
            </a:r>
            <a:r>
              <a:rPr sz="1400" spc="-10" dirty="0">
                <a:latin typeface="Calibri"/>
                <a:cs typeface="Calibri"/>
              </a:rPr>
              <a:t> (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33</a:t>
            </a:r>
            <a:r>
              <a:rPr sz="1400" dirty="0">
                <a:latin typeface="Calibri"/>
                <a:cs typeface="Calibri"/>
              </a:rPr>
              <a:t>0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58</a:t>
            </a:r>
            <a:r>
              <a:rPr sz="1400" dirty="0">
                <a:latin typeface="Calibri"/>
                <a:cs typeface="Calibri"/>
              </a:rPr>
              <a:t>7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7696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Notify:</a:t>
            </a:r>
          </a:p>
          <a:p>
            <a:pPr marL="142240" marR="278765" indent="-635">
              <a:lnSpc>
                <a:spcPct val="100000"/>
              </a:lnSpc>
              <a:spcBef>
                <a:spcPts val="5"/>
              </a:spcBef>
            </a:pPr>
            <a:r>
              <a:rPr sz="1400" spc="-40" dirty="0">
                <a:latin typeface="Calibri"/>
                <a:cs typeface="Calibri"/>
              </a:rPr>
              <a:t>CEVA </a:t>
            </a:r>
            <a:r>
              <a:rPr sz="1400" spc="-10" dirty="0">
                <a:latin typeface="Calibri"/>
                <a:cs typeface="Calibri"/>
              </a:rPr>
              <a:t>Showfreight </a:t>
            </a:r>
            <a:r>
              <a:rPr sz="1400" dirty="0">
                <a:latin typeface="Calibri"/>
                <a:cs typeface="Calibri"/>
              </a:rPr>
              <a:t>/ </a:t>
            </a:r>
            <a:r>
              <a:rPr lang="en-GB" sz="1400" dirty="0">
                <a:latin typeface="Calibri"/>
                <a:cs typeface="Calibri"/>
              </a:rPr>
              <a:t>Elevate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202</a:t>
            </a:r>
            <a:r>
              <a:rPr lang="en-GB" sz="1400" spc="-15" dirty="0">
                <a:latin typeface="Calibri"/>
                <a:cs typeface="Calibri"/>
              </a:rPr>
              <a:t>2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05" dirty="0">
                <a:latin typeface="Calibri"/>
                <a:cs typeface="Calibri"/>
              </a:rPr>
              <a:t> </a:t>
            </a:r>
            <a:endParaRPr lang="en-GB" sz="1400" spc="-305" dirty="0">
              <a:latin typeface="Calibri"/>
              <a:cs typeface="Calibri"/>
            </a:endParaRPr>
          </a:p>
          <a:p>
            <a:pPr marL="142240" marR="278765" indent="-63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Exhibitor Name </a:t>
            </a:r>
            <a:r>
              <a:rPr sz="1400" dirty="0">
                <a:latin typeface="Calibri"/>
                <a:cs typeface="Calibri"/>
              </a:rPr>
              <a:t>/ Hall &amp; </a:t>
            </a:r>
            <a:r>
              <a:rPr sz="1400" spc="-5" dirty="0">
                <a:latin typeface="Calibri"/>
                <a:cs typeface="Calibri"/>
              </a:rPr>
              <a:t>Stand Number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en-GB" sz="1400" u="sng" spc="-10" dirty="0" err="1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5"/>
              </a:rPr>
              <a:t>amanda.carrett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5"/>
              </a:rPr>
              <a:t>@cevalogistics.com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75594" y="7073010"/>
            <a:ext cx="51625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165" algn="r">
              <a:lnSpc>
                <a:spcPts val="1045"/>
              </a:lnSpc>
            </a:pPr>
            <a:r>
              <a:rPr sz="1000" spc="35" dirty="0">
                <a:solidFill>
                  <a:srgbClr val="201F1F"/>
                </a:solidFill>
                <a:latin typeface="Calibri"/>
                <a:cs typeface="Calibri"/>
              </a:rPr>
              <a:t>SEA</a:t>
            </a:r>
            <a:r>
              <a:rPr sz="1000" spc="50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201F1F"/>
                </a:solidFill>
                <a:latin typeface="Calibri"/>
                <a:cs typeface="Calibri"/>
              </a:rPr>
              <a:t>AIR</a:t>
            </a:r>
            <a:endParaRPr sz="1000">
              <a:latin typeface="Calibri"/>
              <a:cs typeface="Calibri"/>
            </a:endParaRPr>
          </a:p>
          <a:p>
            <a:pPr marR="30480" algn="r">
              <a:lnSpc>
                <a:spcPct val="100000"/>
              </a:lnSpc>
              <a:spcBef>
                <a:spcPts val="80"/>
              </a:spcBef>
            </a:pP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fld id="{81D60167-4931-47E6-BA6A-407CBD079E47}" type="slidenum">
              <a:rPr sz="1000" b="1" spc="-10" dirty="0">
                <a:solidFill>
                  <a:srgbClr val="201F1F"/>
                </a:solidFill>
                <a:latin typeface="Calibri"/>
                <a:cs typeface="Calibri"/>
              </a:rPr>
              <a:t>4</a:t>
            </a:fld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166"/>
            <a:ext cx="10680065" cy="7576184"/>
            <a:chOff x="0" y="0"/>
            <a:chExt cx="10680065" cy="757618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80065" cy="6480175"/>
            </a:xfrm>
            <a:custGeom>
              <a:avLst/>
              <a:gdLst/>
              <a:ahLst/>
              <a:cxnLst/>
              <a:rect l="l" t="t" r="r" b="b"/>
              <a:pathLst>
                <a:path w="10680065" h="6480175">
                  <a:moveTo>
                    <a:pt x="10679938" y="0"/>
                  </a:moveTo>
                  <a:lnTo>
                    <a:pt x="0" y="0"/>
                  </a:lnTo>
                  <a:lnTo>
                    <a:pt x="0" y="6479806"/>
                  </a:lnTo>
                  <a:lnTo>
                    <a:pt x="10679938" y="6479806"/>
                  </a:lnTo>
                  <a:lnTo>
                    <a:pt x="10679938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3992" y="364248"/>
              <a:ext cx="7632065" cy="7211695"/>
            </a:xfrm>
            <a:custGeom>
              <a:avLst/>
              <a:gdLst/>
              <a:ahLst/>
              <a:cxnLst/>
              <a:rect l="l" t="t" r="r" b="b"/>
              <a:pathLst>
                <a:path w="7632065" h="7211695">
                  <a:moveTo>
                    <a:pt x="7631951" y="1664919"/>
                  </a:moveTo>
                  <a:lnTo>
                    <a:pt x="4719358" y="138976"/>
                  </a:lnTo>
                  <a:lnTo>
                    <a:pt x="4822063" y="138976"/>
                  </a:lnTo>
                  <a:lnTo>
                    <a:pt x="4779543" y="117322"/>
                  </a:lnTo>
                  <a:lnTo>
                    <a:pt x="4732553" y="94678"/>
                  </a:lnTo>
                  <a:lnTo>
                    <a:pt x="4684801" y="74536"/>
                  </a:lnTo>
                  <a:lnTo>
                    <a:pt x="4636694" y="56908"/>
                  </a:lnTo>
                  <a:lnTo>
                    <a:pt x="4588040" y="41630"/>
                  </a:lnTo>
                  <a:lnTo>
                    <a:pt x="4539031" y="28765"/>
                  </a:lnTo>
                  <a:lnTo>
                    <a:pt x="4489755" y="18389"/>
                  </a:lnTo>
                  <a:lnTo>
                    <a:pt x="4440364" y="10236"/>
                  </a:lnTo>
                  <a:lnTo>
                    <a:pt x="4390834" y="4483"/>
                  </a:lnTo>
                  <a:lnTo>
                    <a:pt x="4341203" y="1104"/>
                  </a:lnTo>
                  <a:lnTo>
                    <a:pt x="4291673" y="0"/>
                  </a:lnTo>
                  <a:lnTo>
                    <a:pt x="4243552" y="1104"/>
                  </a:lnTo>
                  <a:lnTo>
                    <a:pt x="4195419" y="4241"/>
                  </a:lnTo>
                  <a:lnTo>
                    <a:pt x="4147680" y="9613"/>
                  </a:lnTo>
                  <a:lnTo>
                    <a:pt x="4100309" y="17005"/>
                  </a:lnTo>
                  <a:lnTo>
                    <a:pt x="4053332" y="26390"/>
                  </a:lnTo>
                  <a:lnTo>
                    <a:pt x="4006850" y="37884"/>
                  </a:lnTo>
                  <a:lnTo>
                    <a:pt x="3961015" y="51409"/>
                  </a:lnTo>
                  <a:lnTo>
                    <a:pt x="3915803" y="66916"/>
                  </a:lnTo>
                  <a:lnTo>
                    <a:pt x="3899954" y="73139"/>
                  </a:lnTo>
                  <a:lnTo>
                    <a:pt x="3799332" y="73139"/>
                  </a:lnTo>
                  <a:lnTo>
                    <a:pt x="3820058" y="107543"/>
                  </a:lnTo>
                  <a:lnTo>
                    <a:pt x="3784777" y="125082"/>
                  </a:lnTo>
                  <a:lnTo>
                    <a:pt x="3742867" y="148348"/>
                  </a:lnTo>
                  <a:lnTo>
                    <a:pt x="3701961" y="173507"/>
                  </a:lnTo>
                  <a:lnTo>
                    <a:pt x="3662235" y="200393"/>
                  </a:lnTo>
                  <a:lnTo>
                    <a:pt x="3623627" y="229171"/>
                  </a:lnTo>
                  <a:lnTo>
                    <a:pt x="3586289" y="259702"/>
                  </a:lnTo>
                  <a:lnTo>
                    <a:pt x="3550234" y="292087"/>
                  </a:lnTo>
                  <a:lnTo>
                    <a:pt x="3515690" y="326250"/>
                  </a:lnTo>
                  <a:lnTo>
                    <a:pt x="3482556" y="362026"/>
                  </a:lnTo>
                  <a:lnTo>
                    <a:pt x="3450945" y="399554"/>
                  </a:lnTo>
                  <a:lnTo>
                    <a:pt x="3421113" y="438848"/>
                  </a:lnTo>
                  <a:lnTo>
                    <a:pt x="3392767" y="479755"/>
                  </a:lnTo>
                  <a:lnTo>
                    <a:pt x="3366363" y="522287"/>
                  </a:lnTo>
                  <a:lnTo>
                    <a:pt x="3341725" y="566445"/>
                  </a:lnTo>
                  <a:lnTo>
                    <a:pt x="118960" y="6689357"/>
                  </a:lnTo>
                  <a:lnTo>
                    <a:pt x="97637" y="6732397"/>
                  </a:lnTo>
                  <a:lnTo>
                    <a:pt x="78333" y="6775971"/>
                  </a:lnTo>
                  <a:lnTo>
                    <a:pt x="61328" y="6819963"/>
                  </a:lnTo>
                  <a:lnTo>
                    <a:pt x="46342" y="6864337"/>
                  </a:lnTo>
                  <a:lnTo>
                    <a:pt x="33515" y="6909041"/>
                  </a:lnTo>
                  <a:lnTo>
                    <a:pt x="22834" y="6953999"/>
                  </a:lnTo>
                  <a:lnTo>
                    <a:pt x="14211" y="6999173"/>
                  </a:lnTo>
                  <a:lnTo>
                    <a:pt x="7607" y="7044449"/>
                  </a:lnTo>
                  <a:lnTo>
                    <a:pt x="3035" y="7089800"/>
                  </a:lnTo>
                  <a:lnTo>
                    <a:pt x="495" y="7135165"/>
                  </a:lnTo>
                  <a:lnTo>
                    <a:pt x="0" y="7180453"/>
                  </a:lnTo>
                  <a:lnTo>
                    <a:pt x="1016" y="7211530"/>
                  </a:lnTo>
                  <a:lnTo>
                    <a:pt x="5755627" y="7211530"/>
                  </a:lnTo>
                  <a:lnTo>
                    <a:pt x="4144403" y="645744"/>
                  </a:lnTo>
                  <a:lnTo>
                    <a:pt x="7631951" y="6432613"/>
                  </a:lnTo>
                  <a:lnTo>
                    <a:pt x="7631951" y="1664919"/>
                  </a:ln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480045"/>
              <a:ext cx="257810" cy="1080770"/>
            </a:xfrm>
            <a:custGeom>
              <a:avLst/>
              <a:gdLst/>
              <a:ahLst/>
              <a:cxnLst/>
              <a:rect l="l" t="t" r="r" b="b"/>
              <a:pathLst>
                <a:path w="257810" h="1080770">
                  <a:moveTo>
                    <a:pt x="0" y="0"/>
                  </a:moveTo>
                  <a:lnTo>
                    <a:pt x="0" y="1080350"/>
                  </a:lnTo>
                  <a:lnTo>
                    <a:pt x="257556" y="1080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9228" y="67780"/>
            <a:ext cx="100203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R</a:t>
            </a:r>
            <a:r>
              <a:rPr b="1" spc="-4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</a:t>
            </a:r>
            <a:r>
              <a:rPr b="1" spc="-4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3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D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39852" y="2238756"/>
            <a:ext cx="3162300" cy="3831590"/>
            <a:chOff x="339852" y="2238756"/>
            <a:chExt cx="3162300" cy="38315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3091" y="2238756"/>
              <a:ext cx="99059" cy="38313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9852" y="2389632"/>
              <a:ext cx="2673350" cy="1932939"/>
            </a:xfrm>
            <a:custGeom>
              <a:avLst/>
              <a:gdLst/>
              <a:ahLst/>
              <a:cxnLst/>
              <a:rect l="l" t="t" r="r" b="b"/>
              <a:pathLst>
                <a:path w="2673350" h="1932939">
                  <a:moveTo>
                    <a:pt x="2673096" y="0"/>
                  </a:moveTo>
                  <a:lnTo>
                    <a:pt x="0" y="0"/>
                  </a:lnTo>
                  <a:lnTo>
                    <a:pt x="0" y="1932431"/>
                  </a:lnTo>
                  <a:lnTo>
                    <a:pt x="2673096" y="1932431"/>
                  </a:lnTo>
                  <a:lnTo>
                    <a:pt x="2673096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4838" y="1810946"/>
            <a:ext cx="27698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ri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t 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</a:t>
            </a:r>
            <a:r>
              <a:rPr sz="1400" dirty="0">
                <a:latin typeface="Calibri"/>
                <a:cs typeface="Calibri"/>
              </a:rPr>
              <a:t>lo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ng  </a:t>
            </a:r>
            <a:r>
              <a:rPr sz="1400" spc="-5" dirty="0">
                <a:latin typeface="Calibri"/>
                <a:cs typeface="Calibri"/>
              </a:rPr>
              <a:t>should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consigned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follows: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025" y="4881945"/>
            <a:ext cx="306514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Deliveries should arrive </a:t>
            </a:r>
            <a:r>
              <a:rPr sz="1400" spc="-15" dirty="0">
                <a:latin typeface="Calibri"/>
                <a:cs typeface="Calibri"/>
              </a:rPr>
              <a:t>at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5" dirty="0">
                <a:latin typeface="Calibri"/>
                <a:cs typeface="Calibri"/>
              </a:rPr>
              <a:t>venue </a:t>
            </a:r>
            <a:r>
              <a:rPr sz="1400" dirty="0">
                <a:latin typeface="Calibri"/>
                <a:cs typeface="Calibri"/>
              </a:rPr>
              <a:t>on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they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are </a:t>
            </a:r>
            <a:r>
              <a:rPr sz="1400" spc="-20" dirty="0">
                <a:latin typeface="Calibri"/>
                <a:cs typeface="Calibri"/>
              </a:rPr>
              <a:t>required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stand. </a:t>
            </a:r>
            <a:r>
              <a:rPr sz="1400" spc="-5" dirty="0">
                <a:latin typeface="Calibri"/>
                <a:cs typeface="Calibri"/>
              </a:rPr>
              <a:t>Deliveries </a:t>
            </a:r>
            <a:r>
              <a:rPr sz="1400" dirty="0">
                <a:latin typeface="Calibri"/>
                <a:cs typeface="Calibri"/>
              </a:rPr>
              <a:t>will </a:t>
            </a:r>
            <a:r>
              <a:rPr sz="1400" spc="-5" dirty="0">
                <a:latin typeface="Calibri"/>
                <a:cs typeface="Calibri"/>
              </a:rPr>
              <a:t>be unloaded </a:t>
            </a:r>
            <a:r>
              <a:rPr sz="1400" spc="-20" dirty="0">
                <a:latin typeface="Calibri"/>
                <a:cs typeface="Calibri"/>
              </a:rPr>
              <a:t>direct </a:t>
            </a:r>
            <a:r>
              <a:rPr sz="1400" spc="-30" dirty="0">
                <a:latin typeface="Calibri"/>
                <a:cs typeface="Calibri"/>
              </a:rPr>
              <a:t>to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unless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instructed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otherwise.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same instruction </a:t>
            </a:r>
            <a:r>
              <a:rPr sz="1400" dirty="0">
                <a:latin typeface="Calibri"/>
                <a:cs typeface="Calibri"/>
              </a:rPr>
              <a:t>will </a:t>
            </a:r>
            <a:r>
              <a:rPr sz="1400" spc="-5" dirty="0">
                <a:latin typeface="Calibri"/>
                <a:cs typeface="Calibri"/>
              </a:rPr>
              <a:t>apply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collecting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 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3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3276" y="6873110"/>
            <a:ext cx="69214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Please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forward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advice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lang="en-GB" sz="1400" u="sng" spc="-2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manda.carrett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@cevalogistics.com</a:t>
            </a:r>
            <a:r>
              <a:rPr sz="1400" spc="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400" spc="-15" dirty="0">
                <a:latin typeface="Calibri"/>
                <a:cs typeface="Calibri"/>
              </a:rPr>
              <a:t>for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approval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before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shipping.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1132" y="1810846"/>
            <a:ext cx="25317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Deliveries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advanced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warehouse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should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consigned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follows: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186" y="2507742"/>
            <a:ext cx="2360930" cy="2015936"/>
          </a:xfrm>
          <a:prstGeom prst="rect">
            <a:avLst/>
          </a:prstGeom>
          <a:solidFill>
            <a:srgbClr val="EFECEF"/>
          </a:solidFill>
          <a:ln w="25400">
            <a:solidFill>
              <a:srgbClr val="051039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329565" marR="73469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Calibri"/>
                <a:cs typeface="Calibri"/>
              </a:rPr>
              <a:t>Exhibitor Name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</a:t>
            </a:r>
            <a:r>
              <a:rPr sz="1400" spc="-7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wf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t</a:t>
            </a:r>
          </a:p>
          <a:p>
            <a:pPr marL="329565" marR="386080">
              <a:lnSpc>
                <a:spcPct val="100000"/>
              </a:lnSpc>
            </a:pPr>
            <a:r>
              <a:rPr lang="en-GB" sz="1400" spc="-5" dirty="0">
                <a:latin typeface="Calibri"/>
                <a:cs typeface="Calibri"/>
              </a:rPr>
              <a:t>Elevate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202</a:t>
            </a:r>
            <a:r>
              <a:rPr lang="en-GB" sz="1400" spc="-5" dirty="0">
                <a:latin typeface="Calibri"/>
                <a:cs typeface="Calibri"/>
              </a:rPr>
              <a:t>2</a:t>
            </a:r>
          </a:p>
          <a:p>
            <a:pPr marL="329565" marR="386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Hall / </a:t>
            </a:r>
            <a:r>
              <a:rPr sz="1400" spc="-5" dirty="0">
                <a:latin typeface="Calibri"/>
                <a:cs typeface="Calibri"/>
              </a:rPr>
              <a:t>Stand Number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ExCel</a:t>
            </a:r>
            <a:endParaRPr sz="1400" dirty="0">
              <a:latin typeface="Calibri"/>
              <a:cs typeface="Calibri"/>
            </a:endParaRPr>
          </a:p>
          <a:p>
            <a:pPr marL="329565" marR="37655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One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Western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Gateway,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Royal </a:t>
            </a:r>
            <a:r>
              <a:rPr sz="1400" spc="-5" dirty="0">
                <a:latin typeface="Calibri"/>
                <a:cs typeface="Calibri"/>
              </a:rPr>
              <a:t>Victoria Dock,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London,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E161XL</a:t>
            </a:r>
            <a:endParaRPr lang="en-GB" sz="1400" spc="-5" dirty="0">
              <a:latin typeface="Calibri"/>
              <a:cs typeface="Calibri"/>
            </a:endParaRPr>
          </a:p>
          <a:p>
            <a:pPr marL="329565" marR="376555">
              <a:lnSpc>
                <a:spcPct val="100000"/>
              </a:lnSpc>
              <a:spcBef>
                <a:spcPts val="5"/>
              </a:spcBef>
            </a:pPr>
            <a:r>
              <a:rPr lang="en-GB" sz="1400" spc="-5" dirty="0">
                <a:latin typeface="Calibri"/>
                <a:cs typeface="Calibri"/>
              </a:rPr>
              <a:t>United Kingdom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14996" y="4895871"/>
            <a:ext cx="2539344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Deliveries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should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arrive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onsite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warehouse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minimum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48 </a:t>
            </a:r>
            <a:r>
              <a:rPr sz="1400" spc="-20" dirty="0">
                <a:latin typeface="Calibri"/>
                <a:cs typeface="Calibri"/>
              </a:rPr>
              <a:t>hours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required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delivery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stand</a:t>
            </a:r>
            <a:r>
              <a:rPr lang="en-GB" sz="1400" spc="-20" dirty="0">
                <a:latin typeface="Calibri"/>
                <a:cs typeface="Calibri"/>
              </a:rPr>
              <a:t> and notification sent to </a:t>
            </a:r>
            <a:r>
              <a:rPr lang="en-GB"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amanda.carrett@cevalogistics.com</a:t>
            </a:r>
            <a:r>
              <a:rPr lang="en-GB" sz="1400" spc="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4568" y="798576"/>
            <a:ext cx="8701405" cy="5253355"/>
            <a:chOff x="734568" y="798576"/>
            <a:chExt cx="8701405" cy="525335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68" y="894588"/>
              <a:ext cx="1144523" cy="61874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92396" y="798575"/>
              <a:ext cx="1162685" cy="715010"/>
            </a:xfrm>
            <a:custGeom>
              <a:avLst/>
              <a:gdLst/>
              <a:ahLst/>
              <a:cxnLst/>
              <a:rect l="l" t="t" r="r" b="b"/>
              <a:pathLst>
                <a:path w="1162685" h="715010">
                  <a:moveTo>
                    <a:pt x="1162304" y="578281"/>
                  </a:moveTo>
                  <a:lnTo>
                    <a:pt x="1162291" y="388112"/>
                  </a:lnTo>
                  <a:lnTo>
                    <a:pt x="751433" y="388112"/>
                  </a:lnTo>
                  <a:lnTo>
                    <a:pt x="751433" y="578612"/>
                  </a:lnTo>
                  <a:lnTo>
                    <a:pt x="751433" y="714502"/>
                  </a:lnTo>
                  <a:lnTo>
                    <a:pt x="829818" y="714502"/>
                  </a:lnTo>
                  <a:lnTo>
                    <a:pt x="829818" y="578612"/>
                  </a:lnTo>
                  <a:lnTo>
                    <a:pt x="929843" y="578612"/>
                  </a:lnTo>
                  <a:lnTo>
                    <a:pt x="929843" y="714502"/>
                  </a:lnTo>
                  <a:lnTo>
                    <a:pt x="962279" y="714502"/>
                  </a:lnTo>
                  <a:lnTo>
                    <a:pt x="962279" y="578612"/>
                  </a:lnTo>
                  <a:lnTo>
                    <a:pt x="1062291" y="578612"/>
                  </a:lnTo>
                  <a:lnTo>
                    <a:pt x="1062291" y="714502"/>
                  </a:lnTo>
                  <a:lnTo>
                    <a:pt x="1162304" y="714502"/>
                  </a:lnTo>
                  <a:lnTo>
                    <a:pt x="1162304" y="578281"/>
                  </a:lnTo>
                  <a:close/>
                </a:path>
                <a:path w="1162685" h="715010">
                  <a:moveTo>
                    <a:pt x="1162304" y="262166"/>
                  </a:moveTo>
                  <a:lnTo>
                    <a:pt x="1150467" y="251879"/>
                  </a:lnTo>
                  <a:lnTo>
                    <a:pt x="1005522" y="125933"/>
                  </a:lnTo>
                  <a:lnTo>
                    <a:pt x="862266" y="0"/>
                  </a:lnTo>
                  <a:lnTo>
                    <a:pt x="575741" y="251879"/>
                  </a:lnTo>
                  <a:lnTo>
                    <a:pt x="443306" y="125933"/>
                  </a:lnTo>
                  <a:lnTo>
                    <a:pt x="289217" y="0"/>
                  </a:lnTo>
                  <a:lnTo>
                    <a:pt x="143256" y="125933"/>
                  </a:lnTo>
                  <a:lnTo>
                    <a:pt x="0" y="262166"/>
                  </a:lnTo>
                  <a:lnTo>
                    <a:pt x="0" y="714502"/>
                  </a:lnTo>
                  <a:lnTo>
                    <a:pt x="99999" y="714502"/>
                  </a:lnTo>
                  <a:lnTo>
                    <a:pt x="99999" y="388099"/>
                  </a:lnTo>
                  <a:lnTo>
                    <a:pt x="1162304" y="388099"/>
                  </a:lnTo>
                  <a:lnTo>
                    <a:pt x="1162304" y="262166"/>
                  </a:lnTo>
                  <a:close/>
                </a:path>
              </a:pathLst>
            </a:custGeom>
            <a:solidFill>
              <a:srgbClr val="1D2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25746" y="1471422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203" y="0"/>
                  </a:lnTo>
                </a:path>
              </a:pathLst>
            </a:custGeom>
            <a:ln w="41148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4983" y="1402080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203" y="0"/>
                  </a:lnTo>
                </a:path>
              </a:pathLst>
            </a:custGeom>
            <a:ln w="51816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24983" y="1328929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203" y="0"/>
                  </a:lnTo>
                </a:path>
              </a:pathLst>
            </a:custGeom>
            <a:ln w="54864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24983" y="1255776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203" y="0"/>
                  </a:lnTo>
                </a:path>
              </a:pathLst>
            </a:custGeom>
            <a:ln w="51816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47665" y="1471422"/>
              <a:ext cx="111125" cy="0"/>
            </a:xfrm>
            <a:custGeom>
              <a:avLst/>
              <a:gdLst/>
              <a:ahLst/>
              <a:cxnLst/>
              <a:rect l="l" t="t" r="r" b="b"/>
              <a:pathLst>
                <a:path w="111125">
                  <a:moveTo>
                    <a:pt x="0" y="0"/>
                  </a:moveTo>
                  <a:lnTo>
                    <a:pt x="110744" y="0"/>
                  </a:lnTo>
                </a:path>
              </a:pathLst>
            </a:custGeom>
            <a:ln w="41148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46903" y="1402080"/>
              <a:ext cx="111125" cy="0"/>
            </a:xfrm>
            <a:custGeom>
              <a:avLst/>
              <a:gdLst/>
              <a:ahLst/>
              <a:cxnLst/>
              <a:rect l="l" t="t" r="r" b="b"/>
              <a:pathLst>
                <a:path w="111125">
                  <a:moveTo>
                    <a:pt x="0" y="0"/>
                  </a:moveTo>
                  <a:lnTo>
                    <a:pt x="110744" y="0"/>
                  </a:lnTo>
                </a:path>
              </a:pathLst>
            </a:custGeom>
            <a:ln w="51816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46903" y="1328929"/>
              <a:ext cx="111125" cy="0"/>
            </a:xfrm>
            <a:custGeom>
              <a:avLst/>
              <a:gdLst/>
              <a:ahLst/>
              <a:cxnLst/>
              <a:rect l="l" t="t" r="r" b="b"/>
              <a:pathLst>
                <a:path w="111125">
                  <a:moveTo>
                    <a:pt x="0" y="0"/>
                  </a:moveTo>
                  <a:lnTo>
                    <a:pt x="110744" y="0"/>
                  </a:lnTo>
                </a:path>
              </a:pathLst>
            </a:custGeom>
            <a:ln w="54864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46903" y="1255776"/>
              <a:ext cx="111125" cy="0"/>
            </a:xfrm>
            <a:custGeom>
              <a:avLst/>
              <a:gdLst/>
              <a:ahLst/>
              <a:cxnLst/>
              <a:rect l="l" t="t" r="r" b="b"/>
              <a:pathLst>
                <a:path w="111125">
                  <a:moveTo>
                    <a:pt x="0" y="0"/>
                  </a:moveTo>
                  <a:lnTo>
                    <a:pt x="110744" y="0"/>
                  </a:lnTo>
                </a:path>
              </a:pathLst>
            </a:custGeom>
            <a:ln w="51816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0253" y="1471422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203" y="0"/>
                  </a:lnTo>
                </a:path>
              </a:pathLst>
            </a:custGeom>
            <a:ln w="41148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79491" y="1402080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203" y="0"/>
                  </a:lnTo>
                </a:path>
              </a:pathLst>
            </a:custGeom>
            <a:ln w="51816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79491" y="1328929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203" y="0"/>
                  </a:lnTo>
                </a:path>
              </a:pathLst>
            </a:custGeom>
            <a:ln w="54864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491" y="1255776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29">
                  <a:moveTo>
                    <a:pt x="0" y="0"/>
                  </a:moveTo>
                  <a:lnTo>
                    <a:pt x="100203" y="0"/>
                  </a:lnTo>
                </a:path>
              </a:pathLst>
            </a:custGeom>
            <a:ln w="51816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02173" y="1471422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60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41148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01412" y="1402080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60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51816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01412" y="1328929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60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54864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01412" y="1255776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60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51816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24094" y="1471422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60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41148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23332" y="1402080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60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51816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23332" y="1328929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60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54864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23332" y="1255776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60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51816">
              <a:solidFill>
                <a:srgbClr val="1D2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5723" y="2220468"/>
              <a:ext cx="99059" cy="383133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817866" y="906776"/>
              <a:ext cx="617855" cy="670560"/>
            </a:xfrm>
            <a:custGeom>
              <a:avLst/>
              <a:gdLst/>
              <a:ahLst/>
              <a:cxnLst/>
              <a:rect l="l" t="t" r="r" b="b"/>
              <a:pathLst>
                <a:path w="617854" h="670560">
                  <a:moveTo>
                    <a:pt x="442188" y="0"/>
                  </a:moveTo>
                  <a:lnTo>
                    <a:pt x="105740" y="0"/>
                  </a:lnTo>
                  <a:lnTo>
                    <a:pt x="64883" y="8265"/>
                  </a:lnTo>
                  <a:lnTo>
                    <a:pt x="31238" y="30699"/>
                  </a:lnTo>
                  <a:lnTo>
                    <a:pt x="8410" y="63757"/>
                  </a:lnTo>
                  <a:lnTo>
                    <a:pt x="0" y="103898"/>
                  </a:lnTo>
                  <a:lnTo>
                    <a:pt x="0" y="566674"/>
                  </a:lnTo>
                  <a:lnTo>
                    <a:pt x="8410" y="606812"/>
                  </a:lnTo>
                  <a:lnTo>
                    <a:pt x="31238" y="639867"/>
                  </a:lnTo>
                  <a:lnTo>
                    <a:pt x="64883" y="662296"/>
                  </a:lnTo>
                  <a:lnTo>
                    <a:pt x="105740" y="670560"/>
                  </a:lnTo>
                  <a:lnTo>
                    <a:pt x="201866" y="670560"/>
                  </a:lnTo>
                  <a:lnTo>
                    <a:pt x="215085" y="630426"/>
                  </a:lnTo>
                  <a:lnTo>
                    <a:pt x="105740" y="623341"/>
                  </a:lnTo>
                  <a:lnTo>
                    <a:pt x="86061" y="618471"/>
                  </a:lnTo>
                  <a:lnTo>
                    <a:pt x="70889" y="605632"/>
                  </a:lnTo>
                  <a:lnTo>
                    <a:pt x="61125" y="587481"/>
                  </a:lnTo>
                  <a:lnTo>
                    <a:pt x="57670" y="566674"/>
                  </a:lnTo>
                  <a:lnTo>
                    <a:pt x="57670" y="103898"/>
                  </a:lnTo>
                  <a:lnTo>
                    <a:pt x="61125" y="83091"/>
                  </a:lnTo>
                  <a:lnTo>
                    <a:pt x="70889" y="64939"/>
                  </a:lnTo>
                  <a:lnTo>
                    <a:pt x="86061" y="52101"/>
                  </a:lnTo>
                  <a:lnTo>
                    <a:pt x="105740" y="47231"/>
                  </a:lnTo>
                  <a:lnTo>
                    <a:pt x="528106" y="47231"/>
                  </a:lnTo>
                  <a:lnTo>
                    <a:pt x="516689" y="30699"/>
                  </a:lnTo>
                  <a:lnTo>
                    <a:pt x="483045" y="8265"/>
                  </a:lnTo>
                  <a:lnTo>
                    <a:pt x="442188" y="0"/>
                  </a:lnTo>
                  <a:close/>
                </a:path>
                <a:path w="617854" h="670560">
                  <a:moveTo>
                    <a:pt x="538321" y="356536"/>
                  </a:moveTo>
                  <a:lnTo>
                    <a:pt x="506780" y="361849"/>
                  </a:lnTo>
                  <a:lnTo>
                    <a:pt x="480644" y="377786"/>
                  </a:lnTo>
                  <a:lnTo>
                    <a:pt x="336448" y="528891"/>
                  </a:lnTo>
                  <a:lnTo>
                    <a:pt x="326834" y="528891"/>
                  </a:lnTo>
                  <a:lnTo>
                    <a:pt x="326834" y="538340"/>
                  </a:lnTo>
                  <a:lnTo>
                    <a:pt x="288378" y="642226"/>
                  </a:lnTo>
                  <a:lnTo>
                    <a:pt x="288529" y="649312"/>
                  </a:lnTo>
                  <a:lnTo>
                    <a:pt x="289580" y="656397"/>
                  </a:lnTo>
                  <a:lnTo>
                    <a:pt x="292434" y="663480"/>
                  </a:lnTo>
                  <a:lnTo>
                    <a:pt x="297992" y="670560"/>
                  </a:lnTo>
                  <a:lnTo>
                    <a:pt x="326834" y="670560"/>
                  </a:lnTo>
                  <a:lnTo>
                    <a:pt x="432574" y="642226"/>
                  </a:lnTo>
                  <a:lnTo>
                    <a:pt x="442188" y="642226"/>
                  </a:lnTo>
                  <a:lnTo>
                    <a:pt x="471029" y="613892"/>
                  </a:lnTo>
                  <a:lnTo>
                    <a:pt x="355676" y="613892"/>
                  </a:lnTo>
                  <a:lnTo>
                    <a:pt x="374903" y="557225"/>
                  </a:lnTo>
                  <a:lnTo>
                    <a:pt x="471030" y="462788"/>
                  </a:lnTo>
                  <a:lnTo>
                    <a:pt x="547928" y="462788"/>
                  </a:lnTo>
                  <a:lnTo>
                    <a:pt x="509485" y="425005"/>
                  </a:lnTo>
                  <a:lnTo>
                    <a:pt x="519099" y="415556"/>
                  </a:lnTo>
                  <a:lnTo>
                    <a:pt x="527810" y="410248"/>
                  </a:lnTo>
                  <a:lnTo>
                    <a:pt x="538321" y="408479"/>
                  </a:lnTo>
                  <a:lnTo>
                    <a:pt x="612404" y="408479"/>
                  </a:lnTo>
                  <a:lnTo>
                    <a:pt x="612221" y="407445"/>
                  </a:lnTo>
                  <a:lnTo>
                    <a:pt x="595998" y="377786"/>
                  </a:lnTo>
                  <a:lnTo>
                    <a:pt x="569862" y="361849"/>
                  </a:lnTo>
                  <a:lnTo>
                    <a:pt x="538321" y="356536"/>
                  </a:lnTo>
                  <a:close/>
                </a:path>
                <a:path w="617854" h="670560">
                  <a:moveTo>
                    <a:pt x="612404" y="408479"/>
                  </a:moveTo>
                  <a:lnTo>
                    <a:pt x="538321" y="408479"/>
                  </a:lnTo>
                  <a:lnTo>
                    <a:pt x="548832" y="410248"/>
                  </a:lnTo>
                  <a:lnTo>
                    <a:pt x="557542" y="415556"/>
                  </a:lnTo>
                  <a:lnTo>
                    <a:pt x="562950" y="424117"/>
                  </a:lnTo>
                  <a:lnTo>
                    <a:pt x="564753" y="434447"/>
                  </a:lnTo>
                  <a:lnTo>
                    <a:pt x="562950" y="444778"/>
                  </a:lnTo>
                  <a:lnTo>
                    <a:pt x="557542" y="453339"/>
                  </a:lnTo>
                  <a:lnTo>
                    <a:pt x="547928" y="462788"/>
                  </a:lnTo>
                  <a:lnTo>
                    <a:pt x="471030" y="462788"/>
                  </a:lnTo>
                  <a:lnTo>
                    <a:pt x="509485" y="500557"/>
                  </a:lnTo>
                  <a:lnTo>
                    <a:pt x="413346" y="595007"/>
                  </a:lnTo>
                  <a:lnTo>
                    <a:pt x="355676" y="613892"/>
                  </a:lnTo>
                  <a:lnTo>
                    <a:pt x="471029" y="613892"/>
                  </a:lnTo>
                  <a:lnTo>
                    <a:pt x="595998" y="491121"/>
                  </a:lnTo>
                  <a:lnTo>
                    <a:pt x="612221" y="466771"/>
                  </a:lnTo>
                  <a:lnTo>
                    <a:pt x="617629" y="437992"/>
                  </a:lnTo>
                  <a:lnTo>
                    <a:pt x="612404" y="408479"/>
                  </a:lnTo>
                  <a:close/>
                </a:path>
                <a:path w="617854" h="670560">
                  <a:moveTo>
                    <a:pt x="297992" y="368338"/>
                  </a:moveTo>
                  <a:lnTo>
                    <a:pt x="134581" y="368338"/>
                  </a:lnTo>
                  <a:lnTo>
                    <a:pt x="121963" y="370109"/>
                  </a:lnTo>
                  <a:lnTo>
                    <a:pt x="112950" y="375423"/>
                  </a:lnTo>
                  <a:lnTo>
                    <a:pt x="107542" y="384277"/>
                  </a:lnTo>
                  <a:lnTo>
                    <a:pt x="105740" y="396671"/>
                  </a:lnTo>
                  <a:lnTo>
                    <a:pt x="107542" y="405085"/>
                  </a:lnTo>
                  <a:lnTo>
                    <a:pt x="112950" y="414381"/>
                  </a:lnTo>
                  <a:lnTo>
                    <a:pt x="121963" y="421907"/>
                  </a:lnTo>
                  <a:lnTo>
                    <a:pt x="134581" y="425005"/>
                  </a:lnTo>
                  <a:lnTo>
                    <a:pt x="297992" y="425005"/>
                  </a:lnTo>
                  <a:lnTo>
                    <a:pt x="310611" y="421907"/>
                  </a:lnTo>
                  <a:lnTo>
                    <a:pt x="319624" y="414381"/>
                  </a:lnTo>
                  <a:lnTo>
                    <a:pt x="325031" y="405085"/>
                  </a:lnTo>
                  <a:lnTo>
                    <a:pt x="326834" y="396671"/>
                  </a:lnTo>
                  <a:lnTo>
                    <a:pt x="325031" y="384277"/>
                  </a:lnTo>
                  <a:lnTo>
                    <a:pt x="319624" y="375423"/>
                  </a:lnTo>
                  <a:lnTo>
                    <a:pt x="310611" y="370109"/>
                  </a:lnTo>
                  <a:lnTo>
                    <a:pt x="297992" y="368338"/>
                  </a:lnTo>
                  <a:close/>
                </a:path>
                <a:path w="617854" h="670560">
                  <a:moveTo>
                    <a:pt x="413346" y="264452"/>
                  </a:moveTo>
                  <a:lnTo>
                    <a:pt x="134581" y="264452"/>
                  </a:lnTo>
                  <a:lnTo>
                    <a:pt x="121963" y="266223"/>
                  </a:lnTo>
                  <a:lnTo>
                    <a:pt x="112950" y="271537"/>
                  </a:lnTo>
                  <a:lnTo>
                    <a:pt x="107542" y="280391"/>
                  </a:lnTo>
                  <a:lnTo>
                    <a:pt x="105740" y="292785"/>
                  </a:lnTo>
                  <a:lnTo>
                    <a:pt x="107542" y="299717"/>
                  </a:lnTo>
                  <a:lnTo>
                    <a:pt x="112950" y="305766"/>
                  </a:lnTo>
                  <a:lnTo>
                    <a:pt x="121963" y="310046"/>
                  </a:lnTo>
                  <a:lnTo>
                    <a:pt x="134581" y="311670"/>
                  </a:lnTo>
                  <a:lnTo>
                    <a:pt x="413346" y="311670"/>
                  </a:lnTo>
                  <a:lnTo>
                    <a:pt x="421909" y="310046"/>
                  </a:lnTo>
                  <a:lnTo>
                    <a:pt x="431372" y="305766"/>
                  </a:lnTo>
                  <a:lnTo>
                    <a:pt x="439034" y="299717"/>
                  </a:lnTo>
                  <a:lnTo>
                    <a:pt x="442188" y="292785"/>
                  </a:lnTo>
                  <a:lnTo>
                    <a:pt x="439034" y="280391"/>
                  </a:lnTo>
                  <a:lnTo>
                    <a:pt x="431372" y="271537"/>
                  </a:lnTo>
                  <a:lnTo>
                    <a:pt x="421909" y="266223"/>
                  </a:lnTo>
                  <a:lnTo>
                    <a:pt x="413346" y="264452"/>
                  </a:lnTo>
                  <a:close/>
                </a:path>
                <a:path w="617854" h="670560">
                  <a:moveTo>
                    <a:pt x="528106" y="47231"/>
                  </a:moveTo>
                  <a:lnTo>
                    <a:pt x="442188" y="47231"/>
                  </a:lnTo>
                  <a:lnTo>
                    <a:pt x="461867" y="52101"/>
                  </a:lnTo>
                  <a:lnTo>
                    <a:pt x="477038" y="64939"/>
                  </a:lnTo>
                  <a:lnTo>
                    <a:pt x="486803" y="83091"/>
                  </a:lnTo>
                  <a:lnTo>
                    <a:pt x="490258" y="103898"/>
                  </a:lnTo>
                  <a:lnTo>
                    <a:pt x="490258" y="264452"/>
                  </a:lnTo>
                  <a:lnTo>
                    <a:pt x="492060" y="276846"/>
                  </a:lnTo>
                  <a:lnTo>
                    <a:pt x="497468" y="285700"/>
                  </a:lnTo>
                  <a:lnTo>
                    <a:pt x="506481" y="291014"/>
                  </a:lnTo>
                  <a:lnTo>
                    <a:pt x="519099" y="292785"/>
                  </a:lnTo>
                  <a:lnTo>
                    <a:pt x="531710" y="291014"/>
                  </a:lnTo>
                  <a:lnTo>
                    <a:pt x="540719" y="285700"/>
                  </a:lnTo>
                  <a:lnTo>
                    <a:pt x="546126" y="276846"/>
                  </a:lnTo>
                  <a:lnTo>
                    <a:pt x="547928" y="264452"/>
                  </a:lnTo>
                  <a:lnTo>
                    <a:pt x="547928" y="103898"/>
                  </a:lnTo>
                  <a:lnTo>
                    <a:pt x="539518" y="63757"/>
                  </a:lnTo>
                  <a:lnTo>
                    <a:pt x="528106" y="47231"/>
                  </a:lnTo>
                  <a:close/>
                </a:path>
                <a:path w="617854" h="670560">
                  <a:moveTo>
                    <a:pt x="413346" y="160566"/>
                  </a:moveTo>
                  <a:lnTo>
                    <a:pt x="134581" y="160566"/>
                  </a:lnTo>
                  <a:lnTo>
                    <a:pt x="121963" y="162188"/>
                  </a:lnTo>
                  <a:lnTo>
                    <a:pt x="112950" y="166465"/>
                  </a:lnTo>
                  <a:lnTo>
                    <a:pt x="107542" y="172514"/>
                  </a:lnTo>
                  <a:lnTo>
                    <a:pt x="105740" y="179451"/>
                  </a:lnTo>
                  <a:lnTo>
                    <a:pt x="107542" y="191845"/>
                  </a:lnTo>
                  <a:lnTo>
                    <a:pt x="112950" y="200699"/>
                  </a:lnTo>
                  <a:lnTo>
                    <a:pt x="121963" y="206013"/>
                  </a:lnTo>
                  <a:lnTo>
                    <a:pt x="134581" y="207784"/>
                  </a:lnTo>
                  <a:lnTo>
                    <a:pt x="413346" y="207784"/>
                  </a:lnTo>
                  <a:lnTo>
                    <a:pt x="421909" y="206013"/>
                  </a:lnTo>
                  <a:lnTo>
                    <a:pt x="431372" y="200699"/>
                  </a:lnTo>
                  <a:lnTo>
                    <a:pt x="439034" y="191845"/>
                  </a:lnTo>
                  <a:lnTo>
                    <a:pt x="442188" y="179451"/>
                  </a:lnTo>
                  <a:lnTo>
                    <a:pt x="439034" y="172514"/>
                  </a:lnTo>
                  <a:lnTo>
                    <a:pt x="431372" y="166465"/>
                  </a:lnTo>
                  <a:lnTo>
                    <a:pt x="421909" y="162188"/>
                  </a:lnTo>
                  <a:lnTo>
                    <a:pt x="413346" y="160566"/>
                  </a:lnTo>
                  <a:close/>
                </a:path>
              </a:pathLst>
            </a:custGeom>
            <a:solidFill>
              <a:srgbClr val="1D2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721827" y="1788738"/>
            <a:ext cx="23317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Road </a:t>
            </a:r>
            <a:r>
              <a:rPr sz="1400" spc="-10" dirty="0">
                <a:latin typeface="Calibri"/>
                <a:cs typeface="Calibri"/>
              </a:rPr>
              <a:t>freight </a:t>
            </a:r>
            <a:r>
              <a:rPr sz="1400" spc="-5" dirty="0">
                <a:latin typeface="Calibri"/>
                <a:cs typeface="Calibri"/>
              </a:rPr>
              <a:t>shipments arriving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outside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UK: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94466" y="7073010"/>
            <a:ext cx="38481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algn="r">
              <a:lnSpc>
                <a:spcPts val="944"/>
              </a:lnSpc>
            </a:pPr>
            <a:r>
              <a:rPr sz="1000" spc="50" dirty="0">
                <a:solidFill>
                  <a:srgbClr val="201F1F"/>
                </a:solidFill>
                <a:latin typeface="Calibri"/>
                <a:cs typeface="Calibri"/>
              </a:rPr>
              <a:t>R</a:t>
            </a:r>
            <a:r>
              <a:rPr sz="1000" spc="55" dirty="0">
                <a:solidFill>
                  <a:srgbClr val="201F1F"/>
                </a:solidFill>
                <a:latin typeface="Calibri"/>
                <a:cs typeface="Calibri"/>
              </a:rPr>
              <a:t>O</a:t>
            </a:r>
            <a:r>
              <a:rPr sz="1000" spc="50" dirty="0">
                <a:solidFill>
                  <a:srgbClr val="201F1F"/>
                </a:solidFill>
                <a:latin typeface="Calibri"/>
                <a:cs typeface="Calibri"/>
              </a:rPr>
              <a:t>AD</a:t>
            </a:r>
            <a:endParaRPr sz="1000">
              <a:latin typeface="Calibri"/>
              <a:cs typeface="Calibri"/>
            </a:endParaRPr>
          </a:p>
          <a:p>
            <a:pPr marR="30480" algn="r">
              <a:lnSpc>
                <a:spcPts val="1100"/>
              </a:lnSpc>
            </a:pP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fld id="{81D60167-4931-47E6-BA6A-407CBD079E47}" type="slidenum">
              <a:rPr sz="1000" b="1" spc="-10" dirty="0">
                <a:solidFill>
                  <a:srgbClr val="201F1F"/>
                </a:solidFill>
                <a:latin typeface="Calibri"/>
                <a:cs typeface="Calibri"/>
              </a:rPr>
              <a:t>5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20125" y="4869180"/>
            <a:ext cx="2616200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It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5" dirty="0">
                <a:latin typeface="Calibri"/>
                <a:cs typeface="Calibri"/>
              </a:rPr>
              <a:t>very important that you contact </a:t>
            </a:r>
            <a:r>
              <a:rPr sz="1400" dirty="0">
                <a:latin typeface="Calibri"/>
                <a:cs typeface="Calibri"/>
              </a:rPr>
              <a:t> us in </a:t>
            </a:r>
            <a:r>
              <a:rPr sz="1400" spc="-5" dirty="0">
                <a:latin typeface="Calibri"/>
                <a:cs typeface="Calibri"/>
              </a:rPr>
              <a:t>advance </a:t>
            </a:r>
            <a:r>
              <a:rPr sz="1400" spc="5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shipping </a:t>
            </a:r>
            <a:r>
              <a:rPr sz="1400" dirty="0">
                <a:latin typeface="Calibri"/>
                <a:cs typeface="Calibri"/>
              </a:rPr>
              <a:t>so </a:t>
            </a:r>
            <a:r>
              <a:rPr sz="1400" spc="-5" dirty="0">
                <a:latin typeface="Calibri"/>
                <a:cs typeface="Calibri"/>
              </a:rPr>
              <a:t>the we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can advise and </a:t>
            </a:r>
            <a:r>
              <a:rPr sz="1400" dirty="0">
                <a:latin typeface="Calibri"/>
                <a:cs typeface="Calibri"/>
              </a:rPr>
              <a:t>check </a:t>
            </a:r>
            <a:r>
              <a:rPr sz="1400" spc="5" dirty="0">
                <a:latin typeface="Calibri"/>
                <a:cs typeface="Calibri"/>
              </a:rPr>
              <a:t>on </a:t>
            </a:r>
            <a:r>
              <a:rPr sz="1400" spc="-5" dirty="0">
                <a:latin typeface="Calibri"/>
                <a:cs typeface="Calibri"/>
              </a:rPr>
              <a:t>customs </a:t>
            </a:r>
            <a:r>
              <a:rPr sz="1400" dirty="0">
                <a:latin typeface="Calibri"/>
                <a:cs typeface="Calibri"/>
              </a:rPr>
              <a:t> paperwork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before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goods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depart </a:t>
            </a:r>
            <a:r>
              <a:rPr sz="1400" spc="-10" dirty="0">
                <a:latin typeface="Calibri"/>
                <a:cs typeface="Calibri"/>
              </a:rPr>
              <a:t>from </a:t>
            </a:r>
            <a:r>
              <a:rPr sz="1400" spc="-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origin.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022596" y="2501646"/>
            <a:ext cx="2531745" cy="2022348"/>
          </a:xfrm>
          <a:prstGeom prst="rect">
            <a:avLst/>
          </a:prstGeom>
          <a:solidFill>
            <a:srgbClr val="EFECEF"/>
          </a:solidFill>
          <a:ln w="25400">
            <a:solidFill>
              <a:srgbClr val="051039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434340" marR="629920">
              <a:lnSpc>
                <a:spcPct val="100000"/>
              </a:lnSpc>
              <a:spcBef>
                <a:spcPts val="650"/>
              </a:spcBef>
            </a:pPr>
            <a:r>
              <a:rPr sz="1400" spc="-5" dirty="0">
                <a:latin typeface="Calibri"/>
                <a:cs typeface="Calibri"/>
              </a:rPr>
              <a:t>Exhibitor Name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</a:t>
            </a:r>
            <a:r>
              <a:rPr sz="1400" spc="-7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wf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t</a:t>
            </a:r>
          </a:p>
          <a:p>
            <a:pPr marL="434340" marR="280035">
              <a:lnSpc>
                <a:spcPct val="100000"/>
              </a:lnSpc>
            </a:pPr>
            <a:r>
              <a:rPr lang="en-GB" sz="1400" spc="-5" dirty="0">
                <a:latin typeface="Calibri"/>
                <a:cs typeface="Calibri"/>
              </a:rPr>
              <a:t>Elevate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202</a:t>
            </a:r>
            <a:r>
              <a:rPr lang="en-GB" sz="1400" spc="-5" dirty="0">
                <a:latin typeface="Calibri"/>
                <a:cs typeface="Calibri"/>
              </a:rPr>
              <a:t>2</a:t>
            </a:r>
          </a:p>
          <a:p>
            <a:pPr marL="434340" marR="280035">
              <a:lnSpc>
                <a:spcPct val="100000"/>
              </a:lnSpc>
            </a:pPr>
            <a:r>
              <a:rPr lang="en-GB" sz="1400" spc="-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all / </a:t>
            </a:r>
            <a:r>
              <a:rPr sz="1400" spc="-5" dirty="0">
                <a:latin typeface="Calibri"/>
                <a:cs typeface="Calibri"/>
              </a:rPr>
              <a:t>Stand Number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Unit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</a:p>
          <a:p>
            <a:pPr marL="434340" marR="53530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ow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-2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y  </a:t>
            </a:r>
            <a:r>
              <a:rPr sz="1400" spc="-5" dirty="0">
                <a:latin typeface="Calibri"/>
                <a:cs typeface="Calibri"/>
              </a:rPr>
              <a:t>Hounslow</a:t>
            </a:r>
            <a:r>
              <a:rPr lang="en-GB" sz="1400" spc="-5" dirty="0">
                <a:latin typeface="Calibri"/>
                <a:cs typeface="Calibri"/>
              </a:rPr>
              <a:t>, Middlesex</a:t>
            </a:r>
            <a:r>
              <a:rPr sz="1400" spc="-5" dirty="0"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TW4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5SY</a:t>
            </a:r>
            <a:endParaRPr lang="en-GB" sz="1400" spc="-5" dirty="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  <a:spcBef>
                <a:spcPts val="5"/>
              </a:spcBef>
            </a:pPr>
            <a:r>
              <a:rPr lang="en-GB" sz="1400" spc="-5" dirty="0">
                <a:latin typeface="Calibri"/>
                <a:cs typeface="Calibri"/>
              </a:rPr>
              <a:t>United Kingdom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6" name="object 44">
            <a:extLst>
              <a:ext uri="{FF2B5EF4-FFF2-40B4-BE49-F238E27FC236}">
                <a16:creationId xmlns:a16="http://schemas.microsoft.com/office/drawing/2014/main" id="{870A7C11-4228-48F3-80BD-DA2D8990DF4B}"/>
              </a:ext>
            </a:extLst>
          </p:cNvPr>
          <p:cNvSpPr txBox="1"/>
          <p:nvPr/>
        </p:nvSpPr>
        <p:spPr>
          <a:xfrm>
            <a:off x="7312658" y="2495549"/>
            <a:ext cx="3024000" cy="2052000"/>
          </a:xfrm>
          <a:prstGeom prst="rect">
            <a:avLst/>
          </a:prstGeom>
          <a:solidFill>
            <a:srgbClr val="EFECEF"/>
          </a:solidFill>
          <a:ln w="25400">
            <a:solidFill>
              <a:srgbClr val="051039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434340" marR="629920" algn="just">
              <a:spcBef>
                <a:spcPts val="650"/>
              </a:spcBef>
            </a:pPr>
            <a:r>
              <a:rPr lang="en-GB" sz="1400" spc="-5" dirty="0">
                <a:latin typeface="Calibri"/>
                <a:cs typeface="Calibri"/>
              </a:rPr>
              <a:t>Shipments</a:t>
            </a:r>
            <a:r>
              <a:rPr lang="en-GB" sz="1400" spc="-15" dirty="0">
                <a:latin typeface="Calibri"/>
                <a:cs typeface="Calibri"/>
              </a:rPr>
              <a:t> </a:t>
            </a:r>
            <a:r>
              <a:rPr lang="en-GB" sz="1400" spc="-5" dirty="0">
                <a:latin typeface="Calibri"/>
                <a:cs typeface="Calibri"/>
              </a:rPr>
              <a:t>arriving</a:t>
            </a:r>
            <a:r>
              <a:rPr lang="en-GB" sz="1400" spc="15" dirty="0">
                <a:latin typeface="Calibri"/>
                <a:cs typeface="Calibri"/>
              </a:rPr>
              <a:t> </a:t>
            </a:r>
            <a:r>
              <a:rPr lang="en-GB" sz="1400" spc="-10" dirty="0">
                <a:latin typeface="Calibri"/>
                <a:cs typeface="Calibri"/>
              </a:rPr>
              <a:t>from </a:t>
            </a:r>
            <a:r>
              <a:rPr lang="en-GB" sz="1400" dirty="0">
                <a:latin typeface="Calibri"/>
                <a:cs typeface="Calibri"/>
              </a:rPr>
              <a:t>outside</a:t>
            </a:r>
            <a:r>
              <a:rPr lang="en-GB" sz="1400" spc="-10" dirty="0">
                <a:latin typeface="Calibri"/>
                <a:cs typeface="Calibri"/>
              </a:rPr>
              <a:t> </a:t>
            </a:r>
            <a:r>
              <a:rPr lang="en-GB" sz="1400" spc="-5" dirty="0">
                <a:latin typeface="Calibri"/>
                <a:cs typeface="Calibri"/>
              </a:rPr>
              <a:t>the </a:t>
            </a:r>
            <a:r>
              <a:rPr lang="en-GB" sz="1400" dirty="0">
                <a:latin typeface="Calibri"/>
                <a:cs typeface="Calibri"/>
              </a:rPr>
              <a:t> </a:t>
            </a:r>
            <a:r>
              <a:rPr lang="en-GB" sz="1400" spc="5" dirty="0">
                <a:latin typeface="Calibri"/>
                <a:cs typeface="Calibri"/>
              </a:rPr>
              <a:t>UK </a:t>
            </a:r>
            <a:r>
              <a:rPr lang="en-GB" sz="1400" spc="-5" dirty="0">
                <a:latin typeface="Calibri"/>
                <a:cs typeface="Calibri"/>
              </a:rPr>
              <a:t>must either transit under customs </a:t>
            </a:r>
            <a:r>
              <a:rPr lang="en-GB" sz="1400" dirty="0">
                <a:latin typeface="Calibri"/>
                <a:cs typeface="Calibri"/>
              </a:rPr>
              <a:t> </a:t>
            </a:r>
            <a:r>
              <a:rPr lang="en-GB" sz="1400" spc="-5" dirty="0">
                <a:latin typeface="Calibri"/>
                <a:cs typeface="Calibri"/>
              </a:rPr>
              <a:t>control to </a:t>
            </a:r>
            <a:r>
              <a:rPr lang="en-GB" sz="1400" dirty="0">
                <a:latin typeface="Calibri"/>
                <a:cs typeface="Calibri"/>
              </a:rPr>
              <a:t>an </a:t>
            </a:r>
            <a:r>
              <a:rPr lang="en-GB" sz="1400" spc="-5" dirty="0">
                <a:latin typeface="Calibri"/>
                <a:cs typeface="Calibri"/>
              </a:rPr>
              <a:t>inland customs </a:t>
            </a:r>
            <a:r>
              <a:rPr lang="en-GB" sz="1400" dirty="0">
                <a:latin typeface="Calibri"/>
                <a:cs typeface="Calibri"/>
              </a:rPr>
              <a:t> </a:t>
            </a:r>
            <a:r>
              <a:rPr lang="en-GB" sz="1400" spc="-5" dirty="0">
                <a:latin typeface="Calibri"/>
                <a:cs typeface="Calibri"/>
              </a:rPr>
              <a:t>warehouse </a:t>
            </a:r>
            <a:r>
              <a:rPr lang="en-GB" sz="1400" spc="5" dirty="0">
                <a:latin typeface="Calibri"/>
                <a:cs typeface="Calibri"/>
              </a:rPr>
              <a:t>or </a:t>
            </a:r>
            <a:r>
              <a:rPr lang="en-GB" sz="1400" spc="-5" dirty="0">
                <a:latin typeface="Calibri"/>
                <a:cs typeface="Calibri"/>
              </a:rPr>
              <a:t>customs </a:t>
            </a:r>
            <a:r>
              <a:rPr lang="en-GB" sz="1400" dirty="0">
                <a:latin typeface="Calibri"/>
                <a:cs typeface="Calibri"/>
              </a:rPr>
              <a:t>clear </a:t>
            </a:r>
            <a:r>
              <a:rPr lang="en-GB" sz="1400" spc="-10" dirty="0">
                <a:latin typeface="Calibri"/>
                <a:cs typeface="Calibri"/>
              </a:rPr>
              <a:t>at </a:t>
            </a:r>
            <a:r>
              <a:rPr lang="en-GB" sz="1400" dirty="0">
                <a:latin typeface="Calibri"/>
                <a:cs typeface="Calibri"/>
              </a:rPr>
              <a:t>the </a:t>
            </a:r>
            <a:r>
              <a:rPr lang="en-GB" sz="1400" spc="5" dirty="0">
                <a:latin typeface="Calibri"/>
                <a:cs typeface="Calibri"/>
              </a:rPr>
              <a:t> </a:t>
            </a:r>
            <a:r>
              <a:rPr lang="en-GB" sz="1400" spc="-10" dirty="0">
                <a:latin typeface="Calibri"/>
                <a:cs typeface="Calibri"/>
              </a:rPr>
              <a:t>first</a:t>
            </a:r>
            <a:r>
              <a:rPr lang="en-GB" sz="1400" spc="-15" dirty="0">
                <a:latin typeface="Calibri"/>
                <a:cs typeface="Calibri"/>
              </a:rPr>
              <a:t> </a:t>
            </a:r>
            <a:r>
              <a:rPr lang="en-GB" sz="1400" spc="5" dirty="0">
                <a:latin typeface="Calibri"/>
                <a:cs typeface="Calibri"/>
              </a:rPr>
              <a:t>UK</a:t>
            </a:r>
            <a:r>
              <a:rPr lang="en-GB" sz="1400" spc="-35" dirty="0">
                <a:latin typeface="Calibri"/>
                <a:cs typeface="Calibri"/>
              </a:rPr>
              <a:t> </a:t>
            </a:r>
            <a:r>
              <a:rPr lang="en-GB" sz="1400" spc="-5" dirty="0">
                <a:latin typeface="Calibri"/>
                <a:cs typeface="Calibri"/>
              </a:rPr>
              <a:t>border</a:t>
            </a:r>
            <a:r>
              <a:rPr lang="en-GB" sz="1400" spc="5" dirty="0">
                <a:latin typeface="Calibri"/>
                <a:cs typeface="Calibri"/>
              </a:rPr>
              <a:t> </a:t>
            </a:r>
            <a:r>
              <a:rPr lang="en-GB" sz="1400" spc="-5" dirty="0">
                <a:latin typeface="Calibri"/>
                <a:cs typeface="Calibri"/>
              </a:rPr>
              <a:t>crossing</a:t>
            </a:r>
            <a:r>
              <a:rPr lang="en-GB" sz="1400" spc="-15" dirty="0">
                <a:latin typeface="Calibri"/>
                <a:cs typeface="Calibri"/>
              </a:rPr>
              <a:t> </a:t>
            </a:r>
            <a:r>
              <a:rPr lang="en-GB" sz="1400" spc="-5" dirty="0">
                <a:latin typeface="Calibri"/>
                <a:cs typeface="Calibri"/>
              </a:rPr>
              <a:t>(port</a:t>
            </a:r>
            <a:r>
              <a:rPr lang="en-GB" sz="1400" dirty="0">
                <a:latin typeface="Calibri"/>
                <a:cs typeface="Calibri"/>
              </a:rPr>
              <a:t> of</a:t>
            </a:r>
            <a:r>
              <a:rPr lang="en-GB" sz="1400" spc="-30" dirty="0">
                <a:latin typeface="Calibri"/>
                <a:cs typeface="Calibri"/>
              </a:rPr>
              <a:t> </a:t>
            </a:r>
            <a:r>
              <a:rPr lang="en-GB" sz="1400" spc="-5" dirty="0">
                <a:latin typeface="Calibri"/>
                <a:cs typeface="Calibri"/>
              </a:rPr>
              <a:t>entry)</a:t>
            </a:r>
            <a:endParaRPr lang="en-GB" sz="1400" dirty="0">
              <a:latin typeface="Calibri"/>
              <a:cs typeface="Calibri"/>
            </a:endParaRPr>
          </a:p>
          <a:p>
            <a:pPr marL="434340" marR="629920">
              <a:lnSpc>
                <a:spcPct val="100000"/>
              </a:lnSpc>
              <a:spcBef>
                <a:spcPts val="650"/>
              </a:spcBef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945"/>
            <a:chOff x="0" y="0"/>
            <a:chExt cx="10692130" cy="75609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130" cy="6419215"/>
            </a:xfrm>
            <a:custGeom>
              <a:avLst/>
              <a:gdLst/>
              <a:ahLst/>
              <a:cxnLst/>
              <a:rect l="l" t="t" r="r" b="b"/>
              <a:pathLst>
                <a:path w="10692130" h="6419215">
                  <a:moveTo>
                    <a:pt x="10692130" y="0"/>
                  </a:moveTo>
                  <a:lnTo>
                    <a:pt x="0" y="0"/>
                  </a:lnTo>
                  <a:lnTo>
                    <a:pt x="0" y="6418833"/>
                  </a:lnTo>
                  <a:lnTo>
                    <a:pt x="10692130" y="6418833"/>
                  </a:lnTo>
                  <a:lnTo>
                    <a:pt x="1069213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1780" y="239280"/>
              <a:ext cx="7880350" cy="7321550"/>
            </a:xfrm>
            <a:custGeom>
              <a:avLst/>
              <a:gdLst/>
              <a:ahLst/>
              <a:cxnLst/>
              <a:rect l="l" t="t" r="r" b="b"/>
              <a:pathLst>
                <a:path w="7880350" h="7321550">
                  <a:moveTo>
                    <a:pt x="7880337" y="1733054"/>
                  </a:moveTo>
                  <a:lnTo>
                    <a:pt x="4811890" y="141719"/>
                  </a:lnTo>
                  <a:lnTo>
                    <a:pt x="4021455" y="141719"/>
                  </a:lnTo>
                  <a:lnTo>
                    <a:pt x="4021315" y="141109"/>
                  </a:lnTo>
                  <a:lnTo>
                    <a:pt x="4823561" y="141109"/>
                  </a:lnTo>
                  <a:lnTo>
                    <a:pt x="4781016" y="119126"/>
                  </a:lnTo>
                  <a:lnTo>
                    <a:pt x="4734026" y="96139"/>
                  </a:lnTo>
                  <a:lnTo>
                    <a:pt x="4686262" y="75692"/>
                  </a:lnTo>
                  <a:lnTo>
                    <a:pt x="4638116" y="57785"/>
                  </a:lnTo>
                  <a:lnTo>
                    <a:pt x="4589475" y="42291"/>
                  </a:lnTo>
                  <a:lnTo>
                    <a:pt x="4540428" y="29210"/>
                  </a:lnTo>
                  <a:lnTo>
                    <a:pt x="4491152" y="18669"/>
                  </a:lnTo>
                  <a:lnTo>
                    <a:pt x="4441749" y="10414"/>
                  </a:lnTo>
                  <a:lnTo>
                    <a:pt x="4392206" y="4572"/>
                  </a:lnTo>
                  <a:lnTo>
                    <a:pt x="4342536" y="1143"/>
                  </a:lnTo>
                  <a:lnTo>
                    <a:pt x="4293006" y="0"/>
                  </a:lnTo>
                  <a:lnTo>
                    <a:pt x="4244860" y="1143"/>
                  </a:lnTo>
                  <a:lnTo>
                    <a:pt x="4196727" y="4305"/>
                  </a:lnTo>
                  <a:lnTo>
                    <a:pt x="4148963" y="9779"/>
                  </a:lnTo>
                  <a:lnTo>
                    <a:pt x="4101592" y="17272"/>
                  </a:lnTo>
                  <a:lnTo>
                    <a:pt x="4054602" y="26797"/>
                  </a:lnTo>
                  <a:lnTo>
                    <a:pt x="4008107" y="38468"/>
                  </a:lnTo>
                  <a:lnTo>
                    <a:pt x="3962235" y="52184"/>
                  </a:lnTo>
                  <a:lnTo>
                    <a:pt x="3917023" y="67945"/>
                  </a:lnTo>
                  <a:lnTo>
                    <a:pt x="3872433" y="85712"/>
                  </a:lnTo>
                  <a:lnTo>
                    <a:pt x="3828745" y="105410"/>
                  </a:lnTo>
                  <a:lnTo>
                    <a:pt x="3785946" y="127000"/>
                  </a:lnTo>
                  <a:lnTo>
                    <a:pt x="3744036" y="150622"/>
                  </a:lnTo>
                  <a:lnTo>
                    <a:pt x="3703116" y="176149"/>
                  </a:lnTo>
                  <a:lnTo>
                    <a:pt x="3663365" y="203454"/>
                  </a:lnTo>
                  <a:lnTo>
                    <a:pt x="3624757" y="232676"/>
                  </a:lnTo>
                  <a:lnTo>
                    <a:pt x="3587419" y="263652"/>
                  </a:lnTo>
                  <a:lnTo>
                    <a:pt x="3551339" y="296545"/>
                  </a:lnTo>
                  <a:lnTo>
                    <a:pt x="3516795" y="331216"/>
                  </a:lnTo>
                  <a:lnTo>
                    <a:pt x="3483648" y="367538"/>
                  </a:lnTo>
                  <a:lnTo>
                    <a:pt x="3452012" y="405638"/>
                  </a:lnTo>
                  <a:lnTo>
                    <a:pt x="3422167" y="445516"/>
                  </a:lnTo>
                  <a:lnTo>
                    <a:pt x="3393821" y="487045"/>
                  </a:lnTo>
                  <a:lnTo>
                    <a:pt x="3367405" y="530225"/>
                  </a:lnTo>
                  <a:lnTo>
                    <a:pt x="3342767" y="575056"/>
                  </a:lnTo>
                  <a:lnTo>
                    <a:pt x="119011" y="6791033"/>
                  </a:lnTo>
                  <a:lnTo>
                    <a:pt x="97675" y="6834721"/>
                  </a:lnTo>
                  <a:lnTo>
                    <a:pt x="78359" y="6878942"/>
                  </a:lnTo>
                  <a:lnTo>
                    <a:pt x="61341" y="6923608"/>
                  </a:lnTo>
                  <a:lnTo>
                    <a:pt x="46367" y="6968680"/>
                  </a:lnTo>
                  <a:lnTo>
                    <a:pt x="33540" y="7014057"/>
                  </a:lnTo>
                  <a:lnTo>
                    <a:pt x="22860" y="7059701"/>
                  </a:lnTo>
                  <a:lnTo>
                    <a:pt x="14236" y="7105548"/>
                  </a:lnTo>
                  <a:lnTo>
                    <a:pt x="7620" y="7151510"/>
                  </a:lnTo>
                  <a:lnTo>
                    <a:pt x="3048" y="7197547"/>
                  </a:lnTo>
                  <a:lnTo>
                    <a:pt x="508" y="7243610"/>
                  </a:lnTo>
                  <a:lnTo>
                    <a:pt x="0" y="7289584"/>
                  </a:lnTo>
                  <a:lnTo>
                    <a:pt x="1016" y="7321131"/>
                  </a:lnTo>
                  <a:lnTo>
                    <a:pt x="5757418" y="7321131"/>
                  </a:lnTo>
                  <a:lnTo>
                    <a:pt x="4029252" y="173964"/>
                  </a:lnTo>
                  <a:lnTo>
                    <a:pt x="7880337" y="6499415"/>
                  </a:lnTo>
                  <a:lnTo>
                    <a:pt x="7880337" y="1733054"/>
                  </a:ln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480045"/>
              <a:ext cx="257810" cy="1080770"/>
            </a:xfrm>
            <a:custGeom>
              <a:avLst/>
              <a:gdLst/>
              <a:ahLst/>
              <a:cxnLst/>
              <a:rect l="l" t="t" r="r" b="b"/>
              <a:pathLst>
                <a:path w="257810" h="1080770">
                  <a:moveTo>
                    <a:pt x="0" y="0"/>
                  </a:moveTo>
                  <a:lnTo>
                    <a:pt x="0" y="1080350"/>
                  </a:lnTo>
                  <a:lnTo>
                    <a:pt x="257556" y="1080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4634" y="951928"/>
            <a:ext cx="3310254" cy="321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813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All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documentation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should </a:t>
            </a:r>
            <a:r>
              <a:rPr sz="1400" spc="-10" dirty="0">
                <a:latin typeface="Calibri"/>
                <a:cs typeface="Calibri"/>
              </a:rPr>
              <a:t>be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prior</a:t>
            </a:r>
            <a:r>
              <a:rPr sz="1400" spc="-15" dirty="0">
                <a:latin typeface="Calibri"/>
                <a:cs typeface="Calibri"/>
              </a:rPr>
              <a:t> to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shipment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departing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from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origin.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combined </a:t>
            </a:r>
            <a:r>
              <a:rPr sz="1400" spc="-15" dirty="0">
                <a:latin typeface="Calibri"/>
                <a:cs typeface="Calibri"/>
              </a:rPr>
              <a:t>Commercial </a:t>
            </a:r>
            <a:r>
              <a:rPr sz="1400" spc="-20" dirty="0">
                <a:latin typeface="Calibri"/>
                <a:cs typeface="Calibri"/>
              </a:rPr>
              <a:t>Invoice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Packing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required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containing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following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Information: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25" dirty="0">
                <a:latin typeface="Calibri"/>
                <a:cs typeface="Calibri"/>
              </a:rPr>
              <a:t>Quantity,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net </a:t>
            </a:r>
            <a:r>
              <a:rPr sz="1400" spc="-5" dirty="0">
                <a:latin typeface="Calibri"/>
                <a:cs typeface="Calibri"/>
              </a:rPr>
              <a:t>weight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size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each item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Calibri"/>
                <a:cs typeface="Calibri"/>
              </a:rPr>
              <a:t>Contents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description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EORI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Number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HS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Code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40" dirty="0">
                <a:latin typeface="Calibri"/>
                <a:cs typeface="Calibri"/>
              </a:rPr>
              <a:t>Value</a:t>
            </a:r>
            <a:endParaRPr sz="1400">
              <a:latin typeface="Calibri"/>
              <a:cs typeface="Calibri"/>
            </a:endParaRPr>
          </a:p>
          <a:p>
            <a:pPr marL="298450" marR="30543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Calibri"/>
                <a:cs typeface="Calibri"/>
              </a:rPr>
              <a:t>Each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item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must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marked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60" dirty="0">
                <a:latin typeface="Calibri"/>
                <a:cs typeface="Calibri"/>
              </a:rPr>
              <a:t>Temporary,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Permanent</a:t>
            </a:r>
            <a:r>
              <a:rPr sz="1400" dirty="0">
                <a:latin typeface="Calibri"/>
                <a:cs typeface="Calibri"/>
              </a:rPr>
              <a:t> or</a:t>
            </a:r>
            <a:r>
              <a:rPr sz="1400" spc="-5" dirty="0">
                <a:latin typeface="Calibri"/>
                <a:cs typeface="Calibri"/>
              </a:rPr>
              <a:t> Consumable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It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should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consigned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follows: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4976" y="1063078"/>
            <a:ext cx="5416550" cy="812800"/>
          </a:xfrm>
          <a:custGeom>
            <a:avLst/>
            <a:gdLst/>
            <a:ahLst/>
            <a:cxnLst/>
            <a:rect l="l" t="t" r="r" b="b"/>
            <a:pathLst>
              <a:path w="5416550" h="812800">
                <a:moveTo>
                  <a:pt x="5416435" y="541693"/>
                </a:moveTo>
                <a:lnTo>
                  <a:pt x="5414010" y="541693"/>
                </a:lnTo>
                <a:lnTo>
                  <a:pt x="5414010" y="539064"/>
                </a:lnTo>
                <a:lnTo>
                  <a:pt x="5414010" y="0"/>
                </a:lnTo>
                <a:lnTo>
                  <a:pt x="2707005" y="0"/>
                </a:lnTo>
                <a:lnTo>
                  <a:pt x="0" y="0"/>
                </a:lnTo>
                <a:lnTo>
                  <a:pt x="0" y="808672"/>
                </a:lnTo>
                <a:lnTo>
                  <a:pt x="3187" y="808672"/>
                </a:lnTo>
                <a:lnTo>
                  <a:pt x="3187" y="812546"/>
                </a:lnTo>
                <a:lnTo>
                  <a:pt x="679843" y="812546"/>
                </a:lnTo>
                <a:lnTo>
                  <a:pt x="2709811" y="812546"/>
                </a:lnTo>
                <a:lnTo>
                  <a:pt x="3386467" y="812546"/>
                </a:lnTo>
                <a:lnTo>
                  <a:pt x="5416435" y="812546"/>
                </a:lnTo>
                <a:lnTo>
                  <a:pt x="5416435" y="722807"/>
                </a:lnTo>
                <a:lnTo>
                  <a:pt x="5416435" y="721525"/>
                </a:lnTo>
                <a:lnTo>
                  <a:pt x="5416435" y="632891"/>
                </a:lnTo>
                <a:lnTo>
                  <a:pt x="5416435" y="631609"/>
                </a:lnTo>
                <a:lnTo>
                  <a:pt x="5416435" y="541693"/>
                </a:lnTo>
                <a:close/>
              </a:path>
            </a:pathLst>
          </a:custGeom>
          <a:solidFill>
            <a:srgbClr val="EF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88626" y="4397266"/>
            <a:ext cx="6803390" cy="734060"/>
            <a:chOff x="3588626" y="4397266"/>
            <a:chExt cx="6803390" cy="734060"/>
          </a:xfrm>
        </p:grpSpPr>
        <p:sp>
          <p:nvSpPr>
            <p:cNvPr id="9" name="object 9"/>
            <p:cNvSpPr/>
            <p:nvPr/>
          </p:nvSpPr>
          <p:spPr>
            <a:xfrm>
              <a:off x="3602736" y="4497324"/>
              <a:ext cx="6789420" cy="633730"/>
            </a:xfrm>
            <a:custGeom>
              <a:avLst/>
              <a:gdLst/>
              <a:ahLst/>
              <a:cxnLst/>
              <a:rect l="l" t="t" r="r" b="b"/>
              <a:pathLst>
                <a:path w="6789420" h="633729">
                  <a:moveTo>
                    <a:pt x="3721608" y="179844"/>
                  </a:moveTo>
                  <a:lnTo>
                    <a:pt x="3378708" y="179844"/>
                  </a:lnTo>
                  <a:lnTo>
                    <a:pt x="3378708" y="265861"/>
                  </a:lnTo>
                  <a:lnTo>
                    <a:pt x="3721608" y="265861"/>
                  </a:lnTo>
                  <a:lnTo>
                    <a:pt x="3721608" y="179844"/>
                  </a:lnTo>
                  <a:close/>
                </a:path>
                <a:path w="6789420" h="633729">
                  <a:moveTo>
                    <a:pt x="4737887" y="179844"/>
                  </a:moveTo>
                  <a:lnTo>
                    <a:pt x="4393692" y="179844"/>
                  </a:lnTo>
                  <a:lnTo>
                    <a:pt x="4393692" y="265861"/>
                  </a:lnTo>
                  <a:lnTo>
                    <a:pt x="4737887" y="265861"/>
                  </a:lnTo>
                  <a:lnTo>
                    <a:pt x="4737887" y="179844"/>
                  </a:lnTo>
                  <a:close/>
                </a:path>
                <a:path w="6789420" h="633729">
                  <a:moveTo>
                    <a:pt x="5816485" y="0"/>
                  </a:moveTo>
                  <a:lnTo>
                    <a:pt x="3378708" y="0"/>
                  </a:lnTo>
                  <a:lnTo>
                    <a:pt x="3378708" y="86182"/>
                  </a:lnTo>
                  <a:lnTo>
                    <a:pt x="3404730" y="86182"/>
                  </a:lnTo>
                  <a:lnTo>
                    <a:pt x="3404730" y="89916"/>
                  </a:lnTo>
                  <a:lnTo>
                    <a:pt x="3743185" y="89916"/>
                  </a:lnTo>
                  <a:lnTo>
                    <a:pt x="3743185" y="86182"/>
                  </a:lnTo>
                  <a:lnTo>
                    <a:pt x="4448035" y="86182"/>
                  </a:lnTo>
                  <a:lnTo>
                    <a:pt x="4448035" y="89916"/>
                  </a:lnTo>
                  <a:lnTo>
                    <a:pt x="4451604" y="89916"/>
                  </a:lnTo>
                  <a:lnTo>
                    <a:pt x="4451604" y="94322"/>
                  </a:lnTo>
                  <a:lnTo>
                    <a:pt x="4786490" y="94322"/>
                  </a:lnTo>
                  <a:lnTo>
                    <a:pt x="4786490" y="89916"/>
                  </a:lnTo>
                  <a:lnTo>
                    <a:pt x="4786490" y="86182"/>
                  </a:lnTo>
                  <a:lnTo>
                    <a:pt x="5816485" y="86182"/>
                  </a:lnTo>
                  <a:lnTo>
                    <a:pt x="5816485" y="0"/>
                  </a:lnTo>
                  <a:close/>
                </a:path>
                <a:path w="6789420" h="633729">
                  <a:moveTo>
                    <a:pt x="5816663" y="179844"/>
                  </a:moveTo>
                  <a:lnTo>
                    <a:pt x="5408676" y="179844"/>
                  </a:lnTo>
                  <a:lnTo>
                    <a:pt x="5408676" y="265861"/>
                  </a:lnTo>
                  <a:lnTo>
                    <a:pt x="5816663" y="265861"/>
                  </a:lnTo>
                  <a:lnTo>
                    <a:pt x="5816663" y="179844"/>
                  </a:lnTo>
                  <a:close/>
                </a:path>
                <a:path w="6789420" h="633729">
                  <a:moveTo>
                    <a:pt x="6789128" y="537972"/>
                  </a:moveTo>
                  <a:lnTo>
                    <a:pt x="0" y="537972"/>
                  </a:lnTo>
                  <a:lnTo>
                    <a:pt x="0" y="633437"/>
                  </a:lnTo>
                  <a:lnTo>
                    <a:pt x="6789128" y="633437"/>
                  </a:lnTo>
                  <a:lnTo>
                    <a:pt x="6789128" y="5379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8164" y="4497324"/>
              <a:ext cx="3412490" cy="90170"/>
            </a:xfrm>
            <a:custGeom>
              <a:avLst/>
              <a:gdLst/>
              <a:ahLst/>
              <a:cxnLst/>
              <a:rect l="l" t="t" r="r" b="b"/>
              <a:pathLst>
                <a:path w="3412490" h="90170">
                  <a:moveTo>
                    <a:pt x="1014984" y="0"/>
                  </a:moveTo>
                  <a:lnTo>
                    <a:pt x="676656" y="0"/>
                  </a:lnTo>
                  <a:lnTo>
                    <a:pt x="0" y="0"/>
                  </a:lnTo>
                  <a:lnTo>
                    <a:pt x="0" y="89700"/>
                  </a:lnTo>
                  <a:lnTo>
                    <a:pt x="676656" y="89700"/>
                  </a:lnTo>
                  <a:lnTo>
                    <a:pt x="676656" y="86169"/>
                  </a:lnTo>
                  <a:lnTo>
                    <a:pt x="1014984" y="86169"/>
                  </a:lnTo>
                  <a:lnTo>
                    <a:pt x="1014984" y="0"/>
                  </a:lnTo>
                  <a:close/>
                </a:path>
                <a:path w="3412490" h="90170">
                  <a:moveTo>
                    <a:pt x="3412236" y="0"/>
                  </a:moveTo>
                  <a:lnTo>
                    <a:pt x="2708148" y="0"/>
                  </a:lnTo>
                  <a:lnTo>
                    <a:pt x="2708148" y="89700"/>
                  </a:lnTo>
                  <a:lnTo>
                    <a:pt x="3412236" y="89700"/>
                  </a:lnTo>
                  <a:lnTo>
                    <a:pt x="3412236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78467" y="4497324"/>
              <a:ext cx="402590" cy="90170"/>
            </a:xfrm>
            <a:custGeom>
              <a:avLst/>
              <a:gdLst/>
              <a:ahLst/>
              <a:cxnLst/>
              <a:rect l="l" t="t" r="r" b="b"/>
              <a:pathLst>
                <a:path w="402590" h="90170">
                  <a:moveTo>
                    <a:pt x="402335" y="0"/>
                  </a:moveTo>
                  <a:lnTo>
                    <a:pt x="0" y="0"/>
                  </a:lnTo>
                  <a:lnTo>
                    <a:pt x="0" y="89700"/>
                  </a:lnTo>
                  <a:lnTo>
                    <a:pt x="402335" y="89700"/>
                  </a:lnTo>
                  <a:lnTo>
                    <a:pt x="402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8164" y="4587240"/>
              <a:ext cx="676910" cy="86360"/>
            </a:xfrm>
            <a:custGeom>
              <a:avLst/>
              <a:gdLst/>
              <a:ahLst/>
              <a:cxnLst/>
              <a:rect l="l" t="t" r="r" b="b"/>
              <a:pathLst>
                <a:path w="676910" h="86360">
                  <a:moveTo>
                    <a:pt x="0" y="86017"/>
                  </a:moveTo>
                  <a:lnTo>
                    <a:pt x="676656" y="86017"/>
                  </a:lnTo>
                  <a:lnTo>
                    <a:pt x="676656" y="0"/>
                  </a:lnTo>
                  <a:lnTo>
                    <a:pt x="0" y="0"/>
                  </a:lnTo>
                  <a:lnTo>
                    <a:pt x="0" y="86017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74819" y="4587240"/>
              <a:ext cx="338455" cy="89535"/>
            </a:xfrm>
            <a:custGeom>
              <a:avLst/>
              <a:gdLst/>
              <a:ahLst/>
              <a:cxnLst/>
              <a:rect l="l" t="t" r="r" b="b"/>
              <a:pathLst>
                <a:path w="338454" h="89535">
                  <a:moveTo>
                    <a:pt x="338327" y="0"/>
                  </a:moveTo>
                  <a:lnTo>
                    <a:pt x="0" y="0"/>
                  </a:lnTo>
                  <a:lnTo>
                    <a:pt x="0" y="89496"/>
                  </a:lnTo>
                  <a:lnTo>
                    <a:pt x="338327" y="89496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6311" y="4587240"/>
              <a:ext cx="704215" cy="89535"/>
            </a:xfrm>
            <a:custGeom>
              <a:avLst/>
              <a:gdLst/>
              <a:ahLst/>
              <a:cxnLst/>
              <a:rect l="l" t="t" r="r" b="b"/>
              <a:pathLst>
                <a:path w="704215" h="89535">
                  <a:moveTo>
                    <a:pt x="704088" y="0"/>
                  </a:moveTo>
                  <a:lnTo>
                    <a:pt x="0" y="0"/>
                  </a:lnTo>
                  <a:lnTo>
                    <a:pt x="0" y="89496"/>
                  </a:lnTo>
                  <a:lnTo>
                    <a:pt x="704088" y="89496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0400" y="4587240"/>
              <a:ext cx="338455" cy="89535"/>
            </a:xfrm>
            <a:custGeom>
              <a:avLst/>
              <a:gdLst/>
              <a:ahLst/>
              <a:cxnLst/>
              <a:rect l="l" t="t" r="r" b="b"/>
              <a:pathLst>
                <a:path w="338454" h="89535">
                  <a:moveTo>
                    <a:pt x="338327" y="0"/>
                  </a:moveTo>
                  <a:lnTo>
                    <a:pt x="0" y="0"/>
                  </a:lnTo>
                  <a:lnTo>
                    <a:pt x="0" y="89496"/>
                  </a:lnTo>
                  <a:lnTo>
                    <a:pt x="338327" y="89496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48728" y="4587240"/>
              <a:ext cx="706120" cy="89535"/>
            </a:xfrm>
            <a:custGeom>
              <a:avLst/>
              <a:gdLst/>
              <a:ahLst/>
              <a:cxnLst/>
              <a:rect l="l" t="t" r="r" b="b"/>
              <a:pathLst>
                <a:path w="706120" h="89535">
                  <a:moveTo>
                    <a:pt x="705612" y="0"/>
                  </a:moveTo>
                  <a:lnTo>
                    <a:pt x="0" y="0"/>
                  </a:lnTo>
                  <a:lnTo>
                    <a:pt x="0" y="89496"/>
                  </a:lnTo>
                  <a:lnTo>
                    <a:pt x="705612" y="89496"/>
                  </a:lnTo>
                  <a:lnTo>
                    <a:pt x="705612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54340" y="4587240"/>
              <a:ext cx="338455" cy="89535"/>
            </a:xfrm>
            <a:custGeom>
              <a:avLst/>
              <a:gdLst/>
              <a:ahLst/>
              <a:cxnLst/>
              <a:rect l="l" t="t" r="r" b="b"/>
              <a:pathLst>
                <a:path w="338454" h="89535">
                  <a:moveTo>
                    <a:pt x="338328" y="0"/>
                  </a:moveTo>
                  <a:lnTo>
                    <a:pt x="0" y="0"/>
                  </a:lnTo>
                  <a:lnTo>
                    <a:pt x="0" y="86004"/>
                  </a:lnTo>
                  <a:lnTo>
                    <a:pt x="0" y="89496"/>
                  </a:lnTo>
                  <a:lnTo>
                    <a:pt x="334886" y="89496"/>
                  </a:lnTo>
                  <a:lnTo>
                    <a:pt x="334886" y="86004"/>
                  </a:lnTo>
                  <a:lnTo>
                    <a:pt x="338328" y="86004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92667" y="4587240"/>
              <a:ext cx="685800" cy="89535"/>
            </a:xfrm>
            <a:custGeom>
              <a:avLst/>
              <a:gdLst/>
              <a:ahLst/>
              <a:cxnLst/>
              <a:rect l="l" t="t" r="r" b="b"/>
              <a:pathLst>
                <a:path w="685800" h="89535">
                  <a:moveTo>
                    <a:pt x="685800" y="0"/>
                  </a:moveTo>
                  <a:lnTo>
                    <a:pt x="0" y="0"/>
                  </a:lnTo>
                  <a:lnTo>
                    <a:pt x="0" y="89496"/>
                  </a:lnTo>
                  <a:lnTo>
                    <a:pt x="685800" y="89496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98164" y="4587240"/>
              <a:ext cx="5882640" cy="179705"/>
            </a:xfrm>
            <a:custGeom>
              <a:avLst/>
              <a:gdLst/>
              <a:ahLst/>
              <a:cxnLst/>
              <a:rect l="l" t="t" r="r" b="b"/>
              <a:pathLst>
                <a:path w="5882640" h="179704">
                  <a:moveTo>
                    <a:pt x="1014984" y="89916"/>
                  </a:moveTo>
                  <a:lnTo>
                    <a:pt x="676656" y="89916"/>
                  </a:lnTo>
                  <a:lnTo>
                    <a:pt x="0" y="89916"/>
                  </a:lnTo>
                  <a:lnTo>
                    <a:pt x="0" y="179590"/>
                  </a:lnTo>
                  <a:lnTo>
                    <a:pt x="676656" y="179590"/>
                  </a:lnTo>
                  <a:lnTo>
                    <a:pt x="676656" y="175945"/>
                  </a:lnTo>
                  <a:lnTo>
                    <a:pt x="1014984" y="175945"/>
                  </a:lnTo>
                  <a:lnTo>
                    <a:pt x="1014984" y="89916"/>
                  </a:lnTo>
                  <a:close/>
                </a:path>
                <a:path w="5882640" h="179704">
                  <a:moveTo>
                    <a:pt x="5882640" y="0"/>
                  </a:moveTo>
                  <a:lnTo>
                    <a:pt x="5480304" y="0"/>
                  </a:lnTo>
                  <a:lnTo>
                    <a:pt x="5480304" y="89496"/>
                  </a:lnTo>
                  <a:lnTo>
                    <a:pt x="5882640" y="89496"/>
                  </a:lnTo>
                  <a:lnTo>
                    <a:pt x="5882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06311" y="4677156"/>
              <a:ext cx="704215" cy="90170"/>
            </a:xfrm>
            <a:custGeom>
              <a:avLst/>
              <a:gdLst/>
              <a:ahLst/>
              <a:cxnLst/>
              <a:rect l="l" t="t" r="r" b="b"/>
              <a:pathLst>
                <a:path w="704215" h="90170">
                  <a:moveTo>
                    <a:pt x="704088" y="0"/>
                  </a:moveTo>
                  <a:lnTo>
                    <a:pt x="0" y="0"/>
                  </a:lnTo>
                  <a:lnTo>
                    <a:pt x="0" y="89674"/>
                  </a:lnTo>
                  <a:lnTo>
                    <a:pt x="704088" y="89674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10400" y="4677156"/>
              <a:ext cx="338455" cy="86360"/>
            </a:xfrm>
            <a:custGeom>
              <a:avLst/>
              <a:gdLst/>
              <a:ahLst/>
              <a:cxnLst/>
              <a:rect l="l" t="t" r="r" b="b"/>
              <a:pathLst>
                <a:path w="338454" h="86360">
                  <a:moveTo>
                    <a:pt x="0" y="86029"/>
                  </a:moveTo>
                  <a:lnTo>
                    <a:pt x="338327" y="86029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86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48728" y="4677156"/>
              <a:ext cx="706120" cy="90170"/>
            </a:xfrm>
            <a:custGeom>
              <a:avLst/>
              <a:gdLst/>
              <a:ahLst/>
              <a:cxnLst/>
              <a:rect l="l" t="t" r="r" b="b"/>
              <a:pathLst>
                <a:path w="706120" h="90170">
                  <a:moveTo>
                    <a:pt x="705612" y="0"/>
                  </a:moveTo>
                  <a:lnTo>
                    <a:pt x="0" y="0"/>
                  </a:lnTo>
                  <a:lnTo>
                    <a:pt x="0" y="89674"/>
                  </a:lnTo>
                  <a:lnTo>
                    <a:pt x="705612" y="89674"/>
                  </a:lnTo>
                  <a:lnTo>
                    <a:pt x="705612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54340" y="4677156"/>
              <a:ext cx="338455" cy="86360"/>
            </a:xfrm>
            <a:custGeom>
              <a:avLst/>
              <a:gdLst/>
              <a:ahLst/>
              <a:cxnLst/>
              <a:rect l="l" t="t" r="r" b="b"/>
              <a:pathLst>
                <a:path w="338454" h="86360">
                  <a:moveTo>
                    <a:pt x="0" y="86029"/>
                  </a:moveTo>
                  <a:lnTo>
                    <a:pt x="338327" y="86029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86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92667" y="4677156"/>
              <a:ext cx="685800" cy="90170"/>
            </a:xfrm>
            <a:custGeom>
              <a:avLst/>
              <a:gdLst/>
              <a:ahLst/>
              <a:cxnLst/>
              <a:rect l="l" t="t" r="r" b="b"/>
              <a:pathLst>
                <a:path w="685800" h="90170">
                  <a:moveTo>
                    <a:pt x="685800" y="0"/>
                  </a:moveTo>
                  <a:lnTo>
                    <a:pt x="0" y="0"/>
                  </a:lnTo>
                  <a:lnTo>
                    <a:pt x="0" y="89674"/>
                  </a:lnTo>
                  <a:lnTo>
                    <a:pt x="685800" y="89674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8164" y="4677156"/>
              <a:ext cx="5882640" cy="179705"/>
            </a:xfrm>
            <a:custGeom>
              <a:avLst/>
              <a:gdLst/>
              <a:ahLst/>
              <a:cxnLst/>
              <a:rect l="l" t="t" r="r" b="b"/>
              <a:pathLst>
                <a:path w="5882640" h="179704">
                  <a:moveTo>
                    <a:pt x="676656" y="89916"/>
                  </a:moveTo>
                  <a:lnTo>
                    <a:pt x="0" y="89916"/>
                  </a:lnTo>
                  <a:lnTo>
                    <a:pt x="0" y="179412"/>
                  </a:lnTo>
                  <a:lnTo>
                    <a:pt x="676656" y="179412"/>
                  </a:lnTo>
                  <a:lnTo>
                    <a:pt x="676656" y="89916"/>
                  </a:lnTo>
                  <a:close/>
                </a:path>
                <a:path w="5882640" h="179704">
                  <a:moveTo>
                    <a:pt x="5882640" y="0"/>
                  </a:moveTo>
                  <a:lnTo>
                    <a:pt x="5480304" y="0"/>
                  </a:lnTo>
                  <a:lnTo>
                    <a:pt x="5480304" y="86029"/>
                  </a:lnTo>
                  <a:lnTo>
                    <a:pt x="5882640" y="86029"/>
                  </a:lnTo>
                  <a:lnTo>
                    <a:pt x="5882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74820" y="4767072"/>
              <a:ext cx="5206365" cy="89535"/>
            </a:xfrm>
            <a:custGeom>
              <a:avLst/>
              <a:gdLst/>
              <a:ahLst/>
              <a:cxnLst/>
              <a:rect l="l" t="t" r="r" b="b"/>
              <a:pathLst>
                <a:path w="5206365" h="89535">
                  <a:moveTo>
                    <a:pt x="338328" y="0"/>
                  </a:moveTo>
                  <a:lnTo>
                    <a:pt x="0" y="0"/>
                  </a:lnTo>
                  <a:lnTo>
                    <a:pt x="0" y="89496"/>
                  </a:lnTo>
                  <a:lnTo>
                    <a:pt x="338328" y="89496"/>
                  </a:lnTo>
                  <a:lnTo>
                    <a:pt x="338328" y="0"/>
                  </a:lnTo>
                  <a:close/>
                </a:path>
                <a:path w="5206365" h="89535">
                  <a:moveTo>
                    <a:pt x="5205984" y="0"/>
                  </a:moveTo>
                  <a:lnTo>
                    <a:pt x="5205984" y="0"/>
                  </a:lnTo>
                  <a:lnTo>
                    <a:pt x="2031492" y="0"/>
                  </a:lnTo>
                  <a:lnTo>
                    <a:pt x="2031492" y="89496"/>
                  </a:lnTo>
                  <a:lnTo>
                    <a:pt x="5205984" y="89496"/>
                  </a:lnTo>
                  <a:lnTo>
                    <a:pt x="5205984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98164" y="4855464"/>
              <a:ext cx="676910" cy="91440"/>
            </a:xfrm>
            <a:custGeom>
              <a:avLst/>
              <a:gdLst/>
              <a:ahLst/>
              <a:cxnLst/>
              <a:rect l="l" t="t" r="r" b="b"/>
              <a:pathLst>
                <a:path w="676910" h="91439">
                  <a:moveTo>
                    <a:pt x="676656" y="0"/>
                  </a:moveTo>
                  <a:lnTo>
                    <a:pt x="0" y="0"/>
                  </a:lnTo>
                  <a:lnTo>
                    <a:pt x="0" y="91198"/>
                  </a:lnTo>
                  <a:lnTo>
                    <a:pt x="676656" y="91198"/>
                  </a:lnTo>
                  <a:lnTo>
                    <a:pt x="676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4820" y="4855464"/>
              <a:ext cx="5206365" cy="91440"/>
            </a:xfrm>
            <a:custGeom>
              <a:avLst/>
              <a:gdLst/>
              <a:ahLst/>
              <a:cxnLst/>
              <a:rect l="l" t="t" r="r" b="b"/>
              <a:pathLst>
                <a:path w="5206365" h="91439">
                  <a:moveTo>
                    <a:pt x="338328" y="0"/>
                  </a:moveTo>
                  <a:lnTo>
                    <a:pt x="0" y="0"/>
                  </a:lnTo>
                  <a:lnTo>
                    <a:pt x="0" y="91211"/>
                  </a:lnTo>
                  <a:lnTo>
                    <a:pt x="338328" y="91211"/>
                  </a:lnTo>
                  <a:lnTo>
                    <a:pt x="338328" y="0"/>
                  </a:lnTo>
                  <a:close/>
                </a:path>
                <a:path w="5206365" h="91439">
                  <a:moveTo>
                    <a:pt x="5205984" y="0"/>
                  </a:moveTo>
                  <a:lnTo>
                    <a:pt x="5205984" y="0"/>
                  </a:lnTo>
                  <a:lnTo>
                    <a:pt x="2031492" y="0"/>
                  </a:lnTo>
                  <a:lnTo>
                    <a:pt x="2031492" y="91211"/>
                  </a:lnTo>
                  <a:lnTo>
                    <a:pt x="5205984" y="91211"/>
                  </a:lnTo>
                  <a:lnTo>
                    <a:pt x="5205984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94976" y="4403610"/>
              <a:ext cx="1015365" cy="90170"/>
            </a:xfrm>
            <a:custGeom>
              <a:avLst/>
              <a:gdLst/>
              <a:ahLst/>
              <a:cxnLst/>
              <a:rect l="l" t="t" r="r" b="b"/>
              <a:pathLst>
                <a:path w="1015364" h="90170">
                  <a:moveTo>
                    <a:pt x="1015365" y="0"/>
                  </a:moveTo>
                  <a:lnTo>
                    <a:pt x="676910" y="0"/>
                  </a:lnTo>
                  <a:lnTo>
                    <a:pt x="0" y="0"/>
                  </a:lnTo>
                  <a:lnTo>
                    <a:pt x="0" y="89928"/>
                  </a:lnTo>
                  <a:lnTo>
                    <a:pt x="676910" y="89928"/>
                  </a:lnTo>
                  <a:lnTo>
                    <a:pt x="1015365" y="89928"/>
                  </a:lnTo>
                  <a:lnTo>
                    <a:pt x="1015365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10341" y="4403611"/>
              <a:ext cx="1692275" cy="539750"/>
            </a:xfrm>
            <a:custGeom>
              <a:avLst/>
              <a:gdLst/>
              <a:ahLst/>
              <a:cxnLst/>
              <a:rect l="l" t="t" r="r" b="b"/>
              <a:pathLst>
                <a:path w="1692275" h="539750">
                  <a:moveTo>
                    <a:pt x="1692275" y="0"/>
                  </a:moveTo>
                  <a:lnTo>
                    <a:pt x="0" y="0"/>
                  </a:lnTo>
                  <a:lnTo>
                    <a:pt x="0" y="539254"/>
                  </a:lnTo>
                  <a:lnTo>
                    <a:pt x="1692275" y="539254"/>
                  </a:lnTo>
                  <a:lnTo>
                    <a:pt x="1692275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02616" y="4403610"/>
              <a:ext cx="3175000" cy="90170"/>
            </a:xfrm>
            <a:custGeom>
              <a:avLst/>
              <a:gdLst/>
              <a:ahLst/>
              <a:cxnLst/>
              <a:rect l="l" t="t" r="r" b="b"/>
              <a:pathLst>
                <a:path w="3175000" h="90170">
                  <a:moveTo>
                    <a:pt x="2773032" y="0"/>
                  </a:moveTo>
                  <a:lnTo>
                    <a:pt x="2773032" y="0"/>
                  </a:lnTo>
                  <a:lnTo>
                    <a:pt x="0" y="0"/>
                  </a:lnTo>
                  <a:lnTo>
                    <a:pt x="0" y="89928"/>
                  </a:lnTo>
                  <a:lnTo>
                    <a:pt x="2773032" y="89928"/>
                  </a:lnTo>
                  <a:lnTo>
                    <a:pt x="2773032" y="0"/>
                  </a:lnTo>
                  <a:close/>
                </a:path>
                <a:path w="3175000" h="90170">
                  <a:moveTo>
                    <a:pt x="3175000" y="0"/>
                  </a:moveTo>
                  <a:lnTo>
                    <a:pt x="2773045" y="0"/>
                  </a:lnTo>
                  <a:lnTo>
                    <a:pt x="2773045" y="89928"/>
                  </a:lnTo>
                  <a:lnTo>
                    <a:pt x="3175000" y="89928"/>
                  </a:lnTo>
                  <a:lnTo>
                    <a:pt x="317500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94976" y="4493552"/>
              <a:ext cx="3412490" cy="90170"/>
            </a:xfrm>
            <a:custGeom>
              <a:avLst/>
              <a:gdLst/>
              <a:ahLst/>
              <a:cxnLst/>
              <a:rect l="l" t="t" r="r" b="b"/>
              <a:pathLst>
                <a:path w="3412490" h="90170">
                  <a:moveTo>
                    <a:pt x="1015365" y="0"/>
                  </a:moveTo>
                  <a:lnTo>
                    <a:pt x="676910" y="0"/>
                  </a:lnTo>
                  <a:lnTo>
                    <a:pt x="0" y="0"/>
                  </a:lnTo>
                  <a:lnTo>
                    <a:pt x="0" y="89954"/>
                  </a:lnTo>
                  <a:lnTo>
                    <a:pt x="676910" y="89954"/>
                  </a:lnTo>
                  <a:lnTo>
                    <a:pt x="1015365" y="89954"/>
                  </a:lnTo>
                  <a:lnTo>
                    <a:pt x="1015365" y="0"/>
                  </a:lnTo>
                  <a:close/>
                </a:path>
                <a:path w="3412490" h="90170">
                  <a:moveTo>
                    <a:pt x="3412490" y="0"/>
                  </a:moveTo>
                  <a:lnTo>
                    <a:pt x="2707640" y="0"/>
                  </a:lnTo>
                  <a:lnTo>
                    <a:pt x="2707640" y="89954"/>
                  </a:lnTo>
                  <a:lnTo>
                    <a:pt x="3412490" y="89954"/>
                  </a:lnTo>
                  <a:lnTo>
                    <a:pt x="341249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07466" y="4493552"/>
              <a:ext cx="2470150" cy="90170"/>
            </a:xfrm>
            <a:custGeom>
              <a:avLst/>
              <a:gdLst/>
              <a:ahLst/>
              <a:cxnLst/>
              <a:rect l="l" t="t" r="r" b="b"/>
              <a:pathLst>
                <a:path w="2470150" h="90170">
                  <a:moveTo>
                    <a:pt x="2068182" y="0"/>
                  </a:moveTo>
                  <a:lnTo>
                    <a:pt x="1381760" y="0"/>
                  </a:lnTo>
                  <a:lnTo>
                    <a:pt x="1043305" y="0"/>
                  </a:lnTo>
                  <a:lnTo>
                    <a:pt x="338455" y="0"/>
                  </a:lnTo>
                  <a:lnTo>
                    <a:pt x="0" y="0"/>
                  </a:lnTo>
                  <a:lnTo>
                    <a:pt x="0" y="89954"/>
                  </a:lnTo>
                  <a:lnTo>
                    <a:pt x="338455" y="89954"/>
                  </a:lnTo>
                  <a:lnTo>
                    <a:pt x="1043305" y="89954"/>
                  </a:lnTo>
                  <a:lnTo>
                    <a:pt x="1381760" y="89954"/>
                  </a:lnTo>
                  <a:lnTo>
                    <a:pt x="2068182" y="89954"/>
                  </a:lnTo>
                  <a:lnTo>
                    <a:pt x="2068182" y="0"/>
                  </a:lnTo>
                  <a:close/>
                </a:path>
                <a:path w="2470150" h="90170">
                  <a:moveTo>
                    <a:pt x="2470150" y="0"/>
                  </a:moveTo>
                  <a:lnTo>
                    <a:pt x="2068195" y="0"/>
                  </a:lnTo>
                  <a:lnTo>
                    <a:pt x="2068195" y="89954"/>
                  </a:lnTo>
                  <a:lnTo>
                    <a:pt x="2470150" y="89954"/>
                  </a:lnTo>
                  <a:lnTo>
                    <a:pt x="2470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94976" y="4583493"/>
              <a:ext cx="676910" cy="90170"/>
            </a:xfrm>
            <a:custGeom>
              <a:avLst/>
              <a:gdLst/>
              <a:ahLst/>
              <a:cxnLst/>
              <a:rect l="l" t="t" r="r" b="b"/>
              <a:pathLst>
                <a:path w="676910" h="90170">
                  <a:moveTo>
                    <a:pt x="676910" y="0"/>
                  </a:moveTo>
                  <a:lnTo>
                    <a:pt x="0" y="0"/>
                  </a:lnTo>
                  <a:lnTo>
                    <a:pt x="0" y="89750"/>
                  </a:lnTo>
                  <a:lnTo>
                    <a:pt x="676910" y="89750"/>
                  </a:lnTo>
                  <a:lnTo>
                    <a:pt x="67691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71886" y="4583493"/>
              <a:ext cx="338455" cy="90170"/>
            </a:xfrm>
            <a:custGeom>
              <a:avLst/>
              <a:gdLst/>
              <a:ahLst/>
              <a:cxnLst/>
              <a:rect l="l" t="t" r="r" b="b"/>
              <a:pathLst>
                <a:path w="338454" h="90170">
                  <a:moveTo>
                    <a:pt x="338454" y="0"/>
                  </a:moveTo>
                  <a:lnTo>
                    <a:pt x="0" y="0"/>
                  </a:lnTo>
                  <a:lnTo>
                    <a:pt x="0" y="89750"/>
                  </a:lnTo>
                  <a:lnTo>
                    <a:pt x="338454" y="89750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2616" y="4583493"/>
              <a:ext cx="704850" cy="90170"/>
            </a:xfrm>
            <a:custGeom>
              <a:avLst/>
              <a:gdLst/>
              <a:ahLst/>
              <a:cxnLst/>
              <a:rect l="l" t="t" r="r" b="b"/>
              <a:pathLst>
                <a:path w="704850" h="90170">
                  <a:moveTo>
                    <a:pt x="704850" y="0"/>
                  </a:moveTo>
                  <a:lnTo>
                    <a:pt x="0" y="0"/>
                  </a:lnTo>
                  <a:lnTo>
                    <a:pt x="0" y="89750"/>
                  </a:lnTo>
                  <a:lnTo>
                    <a:pt x="704850" y="89750"/>
                  </a:lnTo>
                  <a:lnTo>
                    <a:pt x="70485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07466" y="4583493"/>
              <a:ext cx="338455" cy="90170"/>
            </a:xfrm>
            <a:custGeom>
              <a:avLst/>
              <a:gdLst/>
              <a:ahLst/>
              <a:cxnLst/>
              <a:rect l="l" t="t" r="r" b="b"/>
              <a:pathLst>
                <a:path w="338454" h="90170">
                  <a:moveTo>
                    <a:pt x="338454" y="0"/>
                  </a:moveTo>
                  <a:lnTo>
                    <a:pt x="0" y="0"/>
                  </a:lnTo>
                  <a:lnTo>
                    <a:pt x="0" y="89750"/>
                  </a:lnTo>
                  <a:lnTo>
                    <a:pt x="338454" y="89750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45921" y="4583493"/>
              <a:ext cx="704850" cy="90170"/>
            </a:xfrm>
            <a:custGeom>
              <a:avLst/>
              <a:gdLst/>
              <a:ahLst/>
              <a:cxnLst/>
              <a:rect l="l" t="t" r="r" b="b"/>
              <a:pathLst>
                <a:path w="704850" h="90170">
                  <a:moveTo>
                    <a:pt x="704850" y="0"/>
                  </a:moveTo>
                  <a:lnTo>
                    <a:pt x="0" y="0"/>
                  </a:lnTo>
                  <a:lnTo>
                    <a:pt x="0" y="89750"/>
                  </a:lnTo>
                  <a:lnTo>
                    <a:pt x="704850" y="89750"/>
                  </a:lnTo>
                  <a:lnTo>
                    <a:pt x="70485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0771" y="4583493"/>
              <a:ext cx="338455" cy="90170"/>
            </a:xfrm>
            <a:custGeom>
              <a:avLst/>
              <a:gdLst/>
              <a:ahLst/>
              <a:cxnLst/>
              <a:rect l="l" t="t" r="r" b="b"/>
              <a:pathLst>
                <a:path w="338454" h="90170">
                  <a:moveTo>
                    <a:pt x="338454" y="0"/>
                  </a:moveTo>
                  <a:lnTo>
                    <a:pt x="0" y="0"/>
                  </a:lnTo>
                  <a:lnTo>
                    <a:pt x="0" y="89750"/>
                  </a:lnTo>
                  <a:lnTo>
                    <a:pt x="338454" y="89750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9226" y="4583493"/>
              <a:ext cx="686435" cy="90170"/>
            </a:xfrm>
            <a:custGeom>
              <a:avLst/>
              <a:gdLst/>
              <a:ahLst/>
              <a:cxnLst/>
              <a:rect l="l" t="t" r="r" b="b"/>
              <a:pathLst>
                <a:path w="686434" h="90170">
                  <a:moveTo>
                    <a:pt x="686434" y="0"/>
                  </a:moveTo>
                  <a:lnTo>
                    <a:pt x="0" y="0"/>
                  </a:lnTo>
                  <a:lnTo>
                    <a:pt x="0" y="89750"/>
                  </a:lnTo>
                  <a:lnTo>
                    <a:pt x="686434" y="89750"/>
                  </a:lnTo>
                  <a:lnTo>
                    <a:pt x="686434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94976" y="4583493"/>
              <a:ext cx="5882640" cy="179705"/>
            </a:xfrm>
            <a:custGeom>
              <a:avLst/>
              <a:gdLst/>
              <a:ahLst/>
              <a:cxnLst/>
              <a:rect l="l" t="t" r="r" b="b"/>
              <a:pathLst>
                <a:path w="5882640" h="179704">
                  <a:moveTo>
                    <a:pt x="1015365" y="89763"/>
                  </a:moveTo>
                  <a:lnTo>
                    <a:pt x="676910" y="89763"/>
                  </a:lnTo>
                  <a:lnTo>
                    <a:pt x="0" y="89763"/>
                  </a:lnTo>
                  <a:lnTo>
                    <a:pt x="0" y="179692"/>
                  </a:lnTo>
                  <a:lnTo>
                    <a:pt x="676910" y="179692"/>
                  </a:lnTo>
                  <a:lnTo>
                    <a:pt x="1015365" y="179692"/>
                  </a:lnTo>
                  <a:lnTo>
                    <a:pt x="1015365" y="89763"/>
                  </a:lnTo>
                  <a:close/>
                </a:path>
                <a:path w="5882640" h="179704">
                  <a:moveTo>
                    <a:pt x="5882640" y="0"/>
                  </a:moveTo>
                  <a:lnTo>
                    <a:pt x="5480685" y="0"/>
                  </a:lnTo>
                  <a:lnTo>
                    <a:pt x="5480685" y="89750"/>
                  </a:lnTo>
                  <a:lnTo>
                    <a:pt x="5882640" y="89750"/>
                  </a:lnTo>
                  <a:lnTo>
                    <a:pt x="5882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02616" y="4673257"/>
              <a:ext cx="704850" cy="90170"/>
            </a:xfrm>
            <a:custGeom>
              <a:avLst/>
              <a:gdLst/>
              <a:ahLst/>
              <a:cxnLst/>
              <a:rect l="l" t="t" r="r" b="b"/>
              <a:pathLst>
                <a:path w="704850" h="90170">
                  <a:moveTo>
                    <a:pt x="704850" y="0"/>
                  </a:moveTo>
                  <a:lnTo>
                    <a:pt x="0" y="0"/>
                  </a:lnTo>
                  <a:lnTo>
                    <a:pt x="0" y="89928"/>
                  </a:lnTo>
                  <a:lnTo>
                    <a:pt x="704850" y="89928"/>
                  </a:lnTo>
                  <a:lnTo>
                    <a:pt x="70485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07466" y="4673257"/>
              <a:ext cx="338455" cy="90170"/>
            </a:xfrm>
            <a:custGeom>
              <a:avLst/>
              <a:gdLst/>
              <a:ahLst/>
              <a:cxnLst/>
              <a:rect l="l" t="t" r="r" b="b"/>
              <a:pathLst>
                <a:path w="338454" h="90170">
                  <a:moveTo>
                    <a:pt x="338454" y="0"/>
                  </a:moveTo>
                  <a:lnTo>
                    <a:pt x="0" y="0"/>
                  </a:lnTo>
                  <a:lnTo>
                    <a:pt x="0" y="89928"/>
                  </a:lnTo>
                  <a:lnTo>
                    <a:pt x="338454" y="89928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45921" y="4673257"/>
              <a:ext cx="704850" cy="90170"/>
            </a:xfrm>
            <a:custGeom>
              <a:avLst/>
              <a:gdLst/>
              <a:ahLst/>
              <a:cxnLst/>
              <a:rect l="l" t="t" r="r" b="b"/>
              <a:pathLst>
                <a:path w="704850" h="90170">
                  <a:moveTo>
                    <a:pt x="704850" y="0"/>
                  </a:moveTo>
                  <a:lnTo>
                    <a:pt x="0" y="0"/>
                  </a:lnTo>
                  <a:lnTo>
                    <a:pt x="0" y="89928"/>
                  </a:lnTo>
                  <a:lnTo>
                    <a:pt x="704850" y="89928"/>
                  </a:lnTo>
                  <a:lnTo>
                    <a:pt x="70485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50771" y="4673257"/>
              <a:ext cx="338455" cy="90170"/>
            </a:xfrm>
            <a:custGeom>
              <a:avLst/>
              <a:gdLst/>
              <a:ahLst/>
              <a:cxnLst/>
              <a:rect l="l" t="t" r="r" b="b"/>
              <a:pathLst>
                <a:path w="338454" h="90170">
                  <a:moveTo>
                    <a:pt x="338454" y="0"/>
                  </a:moveTo>
                  <a:lnTo>
                    <a:pt x="0" y="0"/>
                  </a:lnTo>
                  <a:lnTo>
                    <a:pt x="0" y="89928"/>
                  </a:lnTo>
                  <a:lnTo>
                    <a:pt x="338454" y="89928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89226" y="4673257"/>
              <a:ext cx="686435" cy="90170"/>
            </a:xfrm>
            <a:custGeom>
              <a:avLst/>
              <a:gdLst/>
              <a:ahLst/>
              <a:cxnLst/>
              <a:rect l="l" t="t" r="r" b="b"/>
              <a:pathLst>
                <a:path w="686434" h="90170">
                  <a:moveTo>
                    <a:pt x="686434" y="0"/>
                  </a:moveTo>
                  <a:lnTo>
                    <a:pt x="0" y="0"/>
                  </a:lnTo>
                  <a:lnTo>
                    <a:pt x="0" y="89928"/>
                  </a:lnTo>
                  <a:lnTo>
                    <a:pt x="686434" y="89928"/>
                  </a:lnTo>
                  <a:lnTo>
                    <a:pt x="686434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94976" y="4673257"/>
              <a:ext cx="5882640" cy="179705"/>
            </a:xfrm>
            <a:custGeom>
              <a:avLst/>
              <a:gdLst/>
              <a:ahLst/>
              <a:cxnLst/>
              <a:rect l="l" t="t" r="r" b="b"/>
              <a:pathLst>
                <a:path w="5882640" h="179704">
                  <a:moveTo>
                    <a:pt x="676910" y="89928"/>
                  </a:moveTo>
                  <a:lnTo>
                    <a:pt x="0" y="89928"/>
                  </a:lnTo>
                  <a:lnTo>
                    <a:pt x="0" y="179679"/>
                  </a:lnTo>
                  <a:lnTo>
                    <a:pt x="676910" y="179679"/>
                  </a:lnTo>
                  <a:lnTo>
                    <a:pt x="676910" y="89928"/>
                  </a:lnTo>
                  <a:close/>
                </a:path>
                <a:path w="5882640" h="179704">
                  <a:moveTo>
                    <a:pt x="5882640" y="0"/>
                  </a:moveTo>
                  <a:lnTo>
                    <a:pt x="5480685" y="0"/>
                  </a:lnTo>
                  <a:lnTo>
                    <a:pt x="5480685" y="89928"/>
                  </a:lnTo>
                  <a:lnTo>
                    <a:pt x="5882640" y="89928"/>
                  </a:lnTo>
                  <a:lnTo>
                    <a:pt x="5882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71886" y="4763185"/>
              <a:ext cx="5205730" cy="90170"/>
            </a:xfrm>
            <a:custGeom>
              <a:avLst/>
              <a:gdLst/>
              <a:ahLst/>
              <a:cxnLst/>
              <a:rect l="l" t="t" r="r" b="b"/>
              <a:pathLst>
                <a:path w="5205730" h="90170">
                  <a:moveTo>
                    <a:pt x="338455" y="0"/>
                  </a:moveTo>
                  <a:lnTo>
                    <a:pt x="0" y="0"/>
                  </a:lnTo>
                  <a:lnTo>
                    <a:pt x="0" y="89750"/>
                  </a:lnTo>
                  <a:lnTo>
                    <a:pt x="338455" y="89750"/>
                  </a:lnTo>
                  <a:lnTo>
                    <a:pt x="338455" y="0"/>
                  </a:lnTo>
                  <a:close/>
                </a:path>
                <a:path w="5205730" h="90170">
                  <a:moveTo>
                    <a:pt x="4803762" y="0"/>
                  </a:moveTo>
                  <a:lnTo>
                    <a:pt x="4803762" y="0"/>
                  </a:lnTo>
                  <a:lnTo>
                    <a:pt x="2030730" y="0"/>
                  </a:lnTo>
                  <a:lnTo>
                    <a:pt x="2030730" y="89750"/>
                  </a:lnTo>
                  <a:lnTo>
                    <a:pt x="4803762" y="89750"/>
                  </a:lnTo>
                  <a:lnTo>
                    <a:pt x="4803762" y="0"/>
                  </a:lnTo>
                  <a:close/>
                </a:path>
                <a:path w="5205730" h="90170">
                  <a:moveTo>
                    <a:pt x="5205730" y="0"/>
                  </a:moveTo>
                  <a:lnTo>
                    <a:pt x="4803775" y="0"/>
                  </a:lnTo>
                  <a:lnTo>
                    <a:pt x="4803775" y="89750"/>
                  </a:lnTo>
                  <a:lnTo>
                    <a:pt x="5205730" y="89750"/>
                  </a:lnTo>
                  <a:lnTo>
                    <a:pt x="520573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94976" y="4852937"/>
              <a:ext cx="676910" cy="90170"/>
            </a:xfrm>
            <a:custGeom>
              <a:avLst/>
              <a:gdLst/>
              <a:ahLst/>
              <a:cxnLst/>
              <a:rect l="l" t="t" r="r" b="b"/>
              <a:pathLst>
                <a:path w="676910" h="90170">
                  <a:moveTo>
                    <a:pt x="676910" y="0"/>
                  </a:moveTo>
                  <a:lnTo>
                    <a:pt x="0" y="0"/>
                  </a:lnTo>
                  <a:lnTo>
                    <a:pt x="0" y="89928"/>
                  </a:lnTo>
                  <a:lnTo>
                    <a:pt x="676910" y="89928"/>
                  </a:lnTo>
                  <a:lnTo>
                    <a:pt x="676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71886" y="4852936"/>
              <a:ext cx="5205730" cy="90170"/>
            </a:xfrm>
            <a:custGeom>
              <a:avLst/>
              <a:gdLst/>
              <a:ahLst/>
              <a:cxnLst/>
              <a:rect l="l" t="t" r="r" b="b"/>
              <a:pathLst>
                <a:path w="5205730" h="90170">
                  <a:moveTo>
                    <a:pt x="338455" y="0"/>
                  </a:moveTo>
                  <a:lnTo>
                    <a:pt x="0" y="0"/>
                  </a:lnTo>
                  <a:lnTo>
                    <a:pt x="0" y="89928"/>
                  </a:lnTo>
                  <a:lnTo>
                    <a:pt x="338455" y="89928"/>
                  </a:lnTo>
                  <a:lnTo>
                    <a:pt x="338455" y="0"/>
                  </a:lnTo>
                  <a:close/>
                </a:path>
                <a:path w="5205730" h="90170">
                  <a:moveTo>
                    <a:pt x="4803762" y="0"/>
                  </a:moveTo>
                  <a:lnTo>
                    <a:pt x="4803762" y="0"/>
                  </a:lnTo>
                  <a:lnTo>
                    <a:pt x="2030730" y="0"/>
                  </a:lnTo>
                  <a:lnTo>
                    <a:pt x="2030730" y="89928"/>
                  </a:lnTo>
                  <a:lnTo>
                    <a:pt x="4803762" y="89928"/>
                  </a:lnTo>
                  <a:lnTo>
                    <a:pt x="4803762" y="0"/>
                  </a:lnTo>
                  <a:close/>
                </a:path>
                <a:path w="5205730" h="90170">
                  <a:moveTo>
                    <a:pt x="5205730" y="0"/>
                  </a:moveTo>
                  <a:lnTo>
                    <a:pt x="4803775" y="0"/>
                  </a:lnTo>
                  <a:lnTo>
                    <a:pt x="4803775" y="89928"/>
                  </a:lnTo>
                  <a:lnTo>
                    <a:pt x="5205730" y="89928"/>
                  </a:lnTo>
                  <a:lnTo>
                    <a:pt x="520573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71886" y="4490373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0" y="45567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10341" y="4400441"/>
              <a:ext cx="0" cy="546100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560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02616" y="4400441"/>
              <a:ext cx="0" cy="546100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560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07464" y="4490373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0" y="45567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45920" y="4400441"/>
              <a:ext cx="0" cy="546100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560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50770" y="4490373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0" y="45567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89223" y="4400441"/>
              <a:ext cx="0" cy="546100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560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075658" y="4490373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0" y="45567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91801" y="4493548"/>
              <a:ext cx="1021715" cy="0"/>
            </a:xfrm>
            <a:custGeom>
              <a:avLst/>
              <a:gdLst/>
              <a:ahLst/>
              <a:cxnLst/>
              <a:rect l="l" t="t" r="r" b="b"/>
              <a:pathLst>
                <a:path w="1021714">
                  <a:moveTo>
                    <a:pt x="0" y="0"/>
                  </a:moveTo>
                  <a:lnTo>
                    <a:pt x="10217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99441" y="4493548"/>
              <a:ext cx="3181350" cy="0"/>
            </a:xfrm>
            <a:custGeom>
              <a:avLst/>
              <a:gdLst/>
              <a:ahLst/>
              <a:cxnLst/>
              <a:rect l="l" t="t" r="r" b="b"/>
              <a:pathLst>
                <a:path w="3181350">
                  <a:moveTo>
                    <a:pt x="0" y="0"/>
                  </a:moveTo>
                  <a:lnTo>
                    <a:pt x="3181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91801" y="4583497"/>
              <a:ext cx="1021715" cy="0"/>
            </a:xfrm>
            <a:custGeom>
              <a:avLst/>
              <a:gdLst/>
              <a:ahLst/>
              <a:cxnLst/>
              <a:rect l="l" t="t" r="r" b="b"/>
              <a:pathLst>
                <a:path w="1021714">
                  <a:moveTo>
                    <a:pt x="0" y="0"/>
                  </a:moveTo>
                  <a:lnTo>
                    <a:pt x="10217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99441" y="4583497"/>
              <a:ext cx="3181350" cy="0"/>
            </a:xfrm>
            <a:custGeom>
              <a:avLst/>
              <a:gdLst/>
              <a:ahLst/>
              <a:cxnLst/>
              <a:rect l="l" t="t" r="r" b="b"/>
              <a:pathLst>
                <a:path w="3181350">
                  <a:moveTo>
                    <a:pt x="0" y="0"/>
                  </a:moveTo>
                  <a:lnTo>
                    <a:pt x="3181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591801" y="4673252"/>
              <a:ext cx="1021715" cy="0"/>
            </a:xfrm>
            <a:custGeom>
              <a:avLst/>
              <a:gdLst/>
              <a:ahLst/>
              <a:cxnLst/>
              <a:rect l="l" t="t" r="r" b="b"/>
              <a:pathLst>
                <a:path w="1021714">
                  <a:moveTo>
                    <a:pt x="0" y="0"/>
                  </a:moveTo>
                  <a:lnTo>
                    <a:pt x="10217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99441" y="4673252"/>
              <a:ext cx="3181350" cy="0"/>
            </a:xfrm>
            <a:custGeom>
              <a:avLst/>
              <a:gdLst/>
              <a:ahLst/>
              <a:cxnLst/>
              <a:rect l="l" t="t" r="r" b="b"/>
              <a:pathLst>
                <a:path w="3181350">
                  <a:moveTo>
                    <a:pt x="0" y="0"/>
                  </a:moveTo>
                  <a:lnTo>
                    <a:pt x="3181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91801" y="4763184"/>
              <a:ext cx="1021715" cy="0"/>
            </a:xfrm>
            <a:custGeom>
              <a:avLst/>
              <a:gdLst/>
              <a:ahLst/>
              <a:cxnLst/>
              <a:rect l="l" t="t" r="r" b="b"/>
              <a:pathLst>
                <a:path w="1021714">
                  <a:moveTo>
                    <a:pt x="0" y="0"/>
                  </a:moveTo>
                  <a:lnTo>
                    <a:pt x="10217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99441" y="4763184"/>
              <a:ext cx="3181350" cy="0"/>
            </a:xfrm>
            <a:custGeom>
              <a:avLst/>
              <a:gdLst/>
              <a:ahLst/>
              <a:cxnLst/>
              <a:rect l="l" t="t" r="r" b="b"/>
              <a:pathLst>
                <a:path w="3181350">
                  <a:moveTo>
                    <a:pt x="0" y="0"/>
                  </a:moveTo>
                  <a:lnTo>
                    <a:pt x="3181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591801" y="4852939"/>
              <a:ext cx="1021715" cy="0"/>
            </a:xfrm>
            <a:custGeom>
              <a:avLst/>
              <a:gdLst/>
              <a:ahLst/>
              <a:cxnLst/>
              <a:rect l="l" t="t" r="r" b="b"/>
              <a:pathLst>
                <a:path w="1021714">
                  <a:moveTo>
                    <a:pt x="0" y="0"/>
                  </a:moveTo>
                  <a:lnTo>
                    <a:pt x="10217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99441" y="4852939"/>
              <a:ext cx="3181350" cy="0"/>
            </a:xfrm>
            <a:custGeom>
              <a:avLst/>
              <a:gdLst/>
              <a:ahLst/>
              <a:cxnLst/>
              <a:rect l="l" t="t" r="r" b="b"/>
              <a:pathLst>
                <a:path w="3181350">
                  <a:moveTo>
                    <a:pt x="0" y="0"/>
                  </a:moveTo>
                  <a:lnTo>
                    <a:pt x="3181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94976" y="4400441"/>
              <a:ext cx="0" cy="546100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560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477612" y="4400441"/>
              <a:ext cx="0" cy="546100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560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91801" y="4403616"/>
              <a:ext cx="5888990" cy="0"/>
            </a:xfrm>
            <a:custGeom>
              <a:avLst/>
              <a:gdLst/>
              <a:ahLst/>
              <a:cxnLst/>
              <a:rect l="l" t="t" r="r" b="b"/>
              <a:pathLst>
                <a:path w="5888990">
                  <a:moveTo>
                    <a:pt x="0" y="0"/>
                  </a:moveTo>
                  <a:lnTo>
                    <a:pt x="588899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91801" y="4942872"/>
              <a:ext cx="5888990" cy="0"/>
            </a:xfrm>
            <a:custGeom>
              <a:avLst/>
              <a:gdLst/>
              <a:ahLst/>
              <a:cxnLst/>
              <a:rect l="l" t="t" r="r" b="b"/>
              <a:pathLst>
                <a:path w="5888990">
                  <a:moveTo>
                    <a:pt x="0" y="0"/>
                  </a:moveTo>
                  <a:lnTo>
                    <a:pt x="588899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3591801" y="969962"/>
          <a:ext cx="6788782" cy="898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931">
                <a:tc gridSpan="2"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Se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45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dd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s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45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45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Add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s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76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3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450" spc="-15" dirty="0">
                          <a:latin typeface="Verdana"/>
                          <a:cs typeface="Verdana"/>
                        </a:rPr>
                        <a:t>Exhibition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5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spc="-15" dirty="0">
                          <a:latin typeface="Verdana"/>
                          <a:cs typeface="Verdana"/>
                        </a:rPr>
                        <a:t>Exhibitor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31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45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ont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ac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45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e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45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ont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ac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45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e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450" spc="-10" dirty="0">
                          <a:latin typeface="Verdana"/>
                          <a:cs typeface="Verdana"/>
                        </a:rPr>
                        <a:t>Ha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45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Sta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d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32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hon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45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r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hon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45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r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ce</a:t>
                      </a:r>
                      <a:r>
                        <a:rPr sz="45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No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54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spc="-15" dirty="0">
                          <a:latin typeface="Verdana"/>
                          <a:cs typeface="Verdana"/>
                        </a:rPr>
                        <a:t>Em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Ad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ss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spc="-15" dirty="0">
                          <a:latin typeface="Verdana"/>
                          <a:cs typeface="Verdana"/>
                        </a:rPr>
                        <a:t>Em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Ad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ss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Page</a:t>
                      </a:r>
                      <a:r>
                        <a:rPr sz="45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No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45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of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4" name="object 74"/>
          <p:cNvGrpSpPr/>
          <p:nvPr/>
        </p:nvGrpSpPr>
        <p:grpSpPr>
          <a:xfrm>
            <a:off x="3594976" y="2151977"/>
            <a:ext cx="6972934" cy="2165350"/>
            <a:chOff x="3594976" y="2151977"/>
            <a:chExt cx="6972934" cy="2165350"/>
          </a:xfrm>
        </p:grpSpPr>
        <p:sp>
          <p:nvSpPr>
            <p:cNvPr id="75" name="object 75"/>
            <p:cNvSpPr/>
            <p:nvPr/>
          </p:nvSpPr>
          <p:spPr>
            <a:xfrm>
              <a:off x="3594976" y="2151976"/>
              <a:ext cx="6322060" cy="2165350"/>
            </a:xfrm>
            <a:custGeom>
              <a:avLst/>
              <a:gdLst/>
              <a:ahLst/>
              <a:cxnLst/>
              <a:rect l="l" t="t" r="r" b="b"/>
              <a:pathLst>
                <a:path w="6322059" h="2165350">
                  <a:moveTo>
                    <a:pt x="4165231" y="2959"/>
                  </a:moveTo>
                  <a:lnTo>
                    <a:pt x="4160520" y="2959"/>
                  </a:lnTo>
                  <a:lnTo>
                    <a:pt x="4160520" y="0"/>
                  </a:lnTo>
                  <a:lnTo>
                    <a:pt x="3776980" y="0"/>
                  </a:lnTo>
                  <a:lnTo>
                    <a:pt x="0" y="0"/>
                  </a:lnTo>
                  <a:lnTo>
                    <a:pt x="0" y="2161883"/>
                  </a:lnTo>
                  <a:lnTo>
                    <a:pt x="3386467" y="2161883"/>
                  </a:lnTo>
                  <a:lnTo>
                    <a:pt x="3386467" y="2165235"/>
                  </a:lnTo>
                  <a:lnTo>
                    <a:pt x="3781183" y="2165235"/>
                  </a:lnTo>
                  <a:lnTo>
                    <a:pt x="4165231" y="2165235"/>
                  </a:lnTo>
                  <a:lnTo>
                    <a:pt x="4165231" y="2959"/>
                  </a:lnTo>
                  <a:close/>
                </a:path>
                <a:path w="6322059" h="2165350">
                  <a:moveTo>
                    <a:pt x="4841875" y="2959"/>
                  </a:moveTo>
                  <a:lnTo>
                    <a:pt x="4503559" y="2959"/>
                  </a:lnTo>
                  <a:lnTo>
                    <a:pt x="4503559" y="2165235"/>
                  </a:lnTo>
                  <a:lnTo>
                    <a:pt x="4841875" y="2165235"/>
                  </a:lnTo>
                  <a:lnTo>
                    <a:pt x="4841875" y="2959"/>
                  </a:lnTo>
                  <a:close/>
                </a:path>
                <a:path w="6322059" h="2165350">
                  <a:moveTo>
                    <a:pt x="6132703" y="2959"/>
                  </a:moveTo>
                  <a:lnTo>
                    <a:pt x="6132703" y="2959"/>
                  </a:lnTo>
                  <a:lnTo>
                    <a:pt x="4841887" y="2959"/>
                  </a:lnTo>
                  <a:lnTo>
                    <a:pt x="4841887" y="2165235"/>
                  </a:lnTo>
                  <a:lnTo>
                    <a:pt x="5180215" y="2165235"/>
                  </a:lnTo>
                  <a:lnTo>
                    <a:pt x="5518543" y="2165235"/>
                  </a:lnTo>
                  <a:lnTo>
                    <a:pt x="5518543" y="1348308"/>
                  </a:lnTo>
                  <a:lnTo>
                    <a:pt x="5730379" y="1348308"/>
                  </a:lnTo>
                  <a:lnTo>
                    <a:pt x="5920879" y="1348308"/>
                  </a:lnTo>
                  <a:lnTo>
                    <a:pt x="6132703" y="1348308"/>
                  </a:lnTo>
                  <a:lnTo>
                    <a:pt x="6132703" y="1258735"/>
                  </a:lnTo>
                  <a:lnTo>
                    <a:pt x="5920879" y="1258735"/>
                  </a:lnTo>
                  <a:lnTo>
                    <a:pt x="5730379" y="1258735"/>
                  </a:lnTo>
                  <a:lnTo>
                    <a:pt x="5518543" y="1258735"/>
                  </a:lnTo>
                  <a:lnTo>
                    <a:pt x="5518543" y="1258417"/>
                  </a:lnTo>
                  <a:lnTo>
                    <a:pt x="5730379" y="1258417"/>
                  </a:lnTo>
                  <a:lnTo>
                    <a:pt x="5920879" y="1258417"/>
                  </a:lnTo>
                  <a:lnTo>
                    <a:pt x="6132703" y="1258417"/>
                  </a:lnTo>
                  <a:lnTo>
                    <a:pt x="6132703" y="1168819"/>
                  </a:lnTo>
                  <a:lnTo>
                    <a:pt x="5920879" y="1168819"/>
                  </a:lnTo>
                  <a:lnTo>
                    <a:pt x="5730379" y="1168819"/>
                  </a:lnTo>
                  <a:lnTo>
                    <a:pt x="5518543" y="1168819"/>
                  </a:lnTo>
                  <a:lnTo>
                    <a:pt x="5518543" y="1168514"/>
                  </a:lnTo>
                  <a:lnTo>
                    <a:pt x="5730379" y="1168514"/>
                  </a:lnTo>
                  <a:lnTo>
                    <a:pt x="5920879" y="1168514"/>
                  </a:lnTo>
                  <a:lnTo>
                    <a:pt x="6132703" y="1168514"/>
                  </a:lnTo>
                  <a:lnTo>
                    <a:pt x="6132703" y="1078903"/>
                  </a:lnTo>
                  <a:lnTo>
                    <a:pt x="5920879" y="1078903"/>
                  </a:lnTo>
                  <a:lnTo>
                    <a:pt x="5730379" y="1078903"/>
                  </a:lnTo>
                  <a:lnTo>
                    <a:pt x="5518543" y="1078903"/>
                  </a:lnTo>
                  <a:lnTo>
                    <a:pt x="5518543" y="1078560"/>
                  </a:lnTo>
                  <a:lnTo>
                    <a:pt x="5730379" y="1078560"/>
                  </a:lnTo>
                  <a:lnTo>
                    <a:pt x="5920879" y="1078560"/>
                  </a:lnTo>
                  <a:lnTo>
                    <a:pt x="6132703" y="1078560"/>
                  </a:lnTo>
                  <a:lnTo>
                    <a:pt x="6132703" y="988987"/>
                  </a:lnTo>
                  <a:lnTo>
                    <a:pt x="5920879" y="988987"/>
                  </a:lnTo>
                  <a:lnTo>
                    <a:pt x="5730379" y="988987"/>
                  </a:lnTo>
                  <a:lnTo>
                    <a:pt x="5518543" y="988987"/>
                  </a:lnTo>
                  <a:lnTo>
                    <a:pt x="5518543" y="988644"/>
                  </a:lnTo>
                  <a:lnTo>
                    <a:pt x="5730379" y="988644"/>
                  </a:lnTo>
                  <a:lnTo>
                    <a:pt x="5920879" y="988644"/>
                  </a:lnTo>
                  <a:lnTo>
                    <a:pt x="6132703" y="988644"/>
                  </a:lnTo>
                  <a:lnTo>
                    <a:pt x="6132703" y="899071"/>
                  </a:lnTo>
                  <a:lnTo>
                    <a:pt x="5920879" y="899071"/>
                  </a:lnTo>
                  <a:lnTo>
                    <a:pt x="5730379" y="899071"/>
                  </a:lnTo>
                  <a:lnTo>
                    <a:pt x="5518543" y="899071"/>
                  </a:lnTo>
                  <a:lnTo>
                    <a:pt x="5518543" y="898766"/>
                  </a:lnTo>
                  <a:lnTo>
                    <a:pt x="5730379" y="898766"/>
                  </a:lnTo>
                  <a:lnTo>
                    <a:pt x="5920879" y="898766"/>
                  </a:lnTo>
                  <a:lnTo>
                    <a:pt x="6132703" y="898766"/>
                  </a:lnTo>
                  <a:lnTo>
                    <a:pt x="6132703" y="809155"/>
                  </a:lnTo>
                  <a:lnTo>
                    <a:pt x="5920879" y="809155"/>
                  </a:lnTo>
                  <a:lnTo>
                    <a:pt x="5730379" y="809155"/>
                  </a:lnTo>
                  <a:lnTo>
                    <a:pt x="5518543" y="809155"/>
                  </a:lnTo>
                  <a:lnTo>
                    <a:pt x="5518543" y="808913"/>
                  </a:lnTo>
                  <a:lnTo>
                    <a:pt x="5730379" y="808913"/>
                  </a:lnTo>
                  <a:lnTo>
                    <a:pt x="5920879" y="808913"/>
                  </a:lnTo>
                  <a:lnTo>
                    <a:pt x="6132703" y="808913"/>
                  </a:lnTo>
                  <a:lnTo>
                    <a:pt x="6132703" y="719239"/>
                  </a:lnTo>
                  <a:lnTo>
                    <a:pt x="5920879" y="719239"/>
                  </a:lnTo>
                  <a:lnTo>
                    <a:pt x="5730379" y="719239"/>
                  </a:lnTo>
                  <a:lnTo>
                    <a:pt x="5518543" y="719239"/>
                  </a:lnTo>
                  <a:lnTo>
                    <a:pt x="5518543" y="718896"/>
                  </a:lnTo>
                  <a:lnTo>
                    <a:pt x="5730379" y="718896"/>
                  </a:lnTo>
                  <a:lnTo>
                    <a:pt x="5920879" y="718896"/>
                  </a:lnTo>
                  <a:lnTo>
                    <a:pt x="6132703" y="718896"/>
                  </a:lnTo>
                  <a:lnTo>
                    <a:pt x="6132703" y="629323"/>
                  </a:lnTo>
                  <a:lnTo>
                    <a:pt x="5920879" y="629323"/>
                  </a:lnTo>
                  <a:lnTo>
                    <a:pt x="5730379" y="629323"/>
                  </a:lnTo>
                  <a:lnTo>
                    <a:pt x="5518543" y="629323"/>
                  </a:lnTo>
                  <a:lnTo>
                    <a:pt x="5518543" y="629005"/>
                  </a:lnTo>
                  <a:lnTo>
                    <a:pt x="5730379" y="629005"/>
                  </a:lnTo>
                  <a:lnTo>
                    <a:pt x="5920879" y="629005"/>
                  </a:lnTo>
                  <a:lnTo>
                    <a:pt x="6132703" y="629005"/>
                  </a:lnTo>
                  <a:lnTo>
                    <a:pt x="6132703" y="539407"/>
                  </a:lnTo>
                  <a:lnTo>
                    <a:pt x="5920879" y="539407"/>
                  </a:lnTo>
                  <a:lnTo>
                    <a:pt x="5730379" y="539407"/>
                  </a:lnTo>
                  <a:lnTo>
                    <a:pt x="5518543" y="539407"/>
                  </a:lnTo>
                  <a:lnTo>
                    <a:pt x="5518543" y="539102"/>
                  </a:lnTo>
                  <a:lnTo>
                    <a:pt x="5730379" y="539102"/>
                  </a:lnTo>
                  <a:lnTo>
                    <a:pt x="5920879" y="539102"/>
                  </a:lnTo>
                  <a:lnTo>
                    <a:pt x="6132703" y="539102"/>
                  </a:lnTo>
                  <a:lnTo>
                    <a:pt x="6132703" y="449491"/>
                  </a:lnTo>
                  <a:lnTo>
                    <a:pt x="5920879" y="449491"/>
                  </a:lnTo>
                  <a:lnTo>
                    <a:pt x="5730379" y="449491"/>
                  </a:lnTo>
                  <a:lnTo>
                    <a:pt x="5518543" y="449491"/>
                  </a:lnTo>
                  <a:lnTo>
                    <a:pt x="5518543" y="449148"/>
                  </a:lnTo>
                  <a:lnTo>
                    <a:pt x="5730379" y="449148"/>
                  </a:lnTo>
                  <a:lnTo>
                    <a:pt x="5920879" y="449148"/>
                  </a:lnTo>
                  <a:lnTo>
                    <a:pt x="6132703" y="449148"/>
                  </a:lnTo>
                  <a:lnTo>
                    <a:pt x="6132703" y="359575"/>
                  </a:lnTo>
                  <a:lnTo>
                    <a:pt x="5920879" y="359575"/>
                  </a:lnTo>
                  <a:lnTo>
                    <a:pt x="5730379" y="359575"/>
                  </a:lnTo>
                  <a:lnTo>
                    <a:pt x="5518543" y="359575"/>
                  </a:lnTo>
                  <a:lnTo>
                    <a:pt x="5518543" y="359333"/>
                  </a:lnTo>
                  <a:lnTo>
                    <a:pt x="5730379" y="359333"/>
                  </a:lnTo>
                  <a:lnTo>
                    <a:pt x="5920879" y="359333"/>
                  </a:lnTo>
                  <a:lnTo>
                    <a:pt x="6132703" y="359333"/>
                  </a:lnTo>
                  <a:lnTo>
                    <a:pt x="6132703" y="269659"/>
                  </a:lnTo>
                  <a:lnTo>
                    <a:pt x="5920879" y="269659"/>
                  </a:lnTo>
                  <a:lnTo>
                    <a:pt x="5730379" y="269659"/>
                  </a:lnTo>
                  <a:lnTo>
                    <a:pt x="5518543" y="269659"/>
                  </a:lnTo>
                  <a:lnTo>
                    <a:pt x="5518543" y="269354"/>
                  </a:lnTo>
                  <a:lnTo>
                    <a:pt x="5730379" y="269354"/>
                  </a:lnTo>
                  <a:lnTo>
                    <a:pt x="5920879" y="269354"/>
                  </a:lnTo>
                  <a:lnTo>
                    <a:pt x="6132703" y="269354"/>
                  </a:lnTo>
                  <a:lnTo>
                    <a:pt x="6132703" y="180924"/>
                  </a:lnTo>
                  <a:lnTo>
                    <a:pt x="6132703" y="179743"/>
                  </a:lnTo>
                  <a:lnTo>
                    <a:pt x="6132703" y="90893"/>
                  </a:lnTo>
                  <a:lnTo>
                    <a:pt x="6132703" y="89827"/>
                  </a:lnTo>
                  <a:lnTo>
                    <a:pt x="6132703" y="2959"/>
                  </a:lnTo>
                  <a:close/>
                </a:path>
                <a:path w="6322059" h="2165350">
                  <a:moveTo>
                    <a:pt x="6321692" y="1258735"/>
                  </a:moveTo>
                  <a:lnTo>
                    <a:pt x="6132715" y="1258735"/>
                  </a:lnTo>
                  <a:lnTo>
                    <a:pt x="6132715" y="1348308"/>
                  </a:lnTo>
                  <a:lnTo>
                    <a:pt x="6321692" y="1348308"/>
                  </a:lnTo>
                  <a:lnTo>
                    <a:pt x="6321692" y="1258735"/>
                  </a:lnTo>
                  <a:close/>
                </a:path>
                <a:path w="6322059" h="2165350">
                  <a:moveTo>
                    <a:pt x="6321692" y="1168819"/>
                  </a:moveTo>
                  <a:lnTo>
                    <a:pt x="6132715" y="1168819"/>
                  </a:lnTo>
                  <a:lnTo>
                    <a:pt x="6132715" y="1258417"/>
                  </a:lnTo>
                  <a:lnTo>
                    <a:pt x="6321692" y="1258417"/>
                  </a:lnTo>
                  <a:lnTo>
                    <a:pt x="6321692" y="1168819"/>
                  </a:lnTo>
                  <a:close/>
                </a:path>
                <a:path w="6322059" h="2165350">
                  <a:moveTo>
                    <a:pt x="6321692" y="1078903"/>
                  </a:moveTo>
                  <a:lnTo>
                    <a:pt x="6132715" y="1078903"/>
                  </a:lnTo>
                  <a:lnTo>
                    <a:pt x="6132715" y="1168514"/>
                  </a:lnTo>
                  <a:lnTo>
                    <a:pt x="6321692" y="1168514"/>
                  </a:lnTo>
                  <a:lnTo>
                    <a:pt x="6321692" y="1078903"/>
                  </a:lnTo>
                  <a:close/>
                </a:path>
                <a:path w="6322059" h="2165350">
                  <a:moveTo>
                    <a:pt x="6321692" y="988987"/>
                  </a:moveTo>
                  <a:lnTo>
                    <a:pt x="6132715" y="988987"/>
                  </a:lnTo>
                  <a:lnTo>
                    <a:pt x="6132715" y="1078560"/>
                  </a:lnTo>
                  <a:lnTo>
                    <a:pt x="6321692" y="1078560"/>
                  </a:lnTo>
                  <a:lnTo>
                    <a:pt x="6321692" y="988987"/>
                  </a:lnTo>
                  <a:close/>
                </a:path>
                <a:path w="6322059" h="2165350">
                  <a:moveTo>
                    <a:pt x="6321692" y="899071"/>
                  </a:moveTo>
                  <a:lnTo>
                    <a:pt x="6132715" y="899071"/>
                  </a:lnTo>
                  <a:lnTo>
                    <a:pt x="6132715" y="988644"/>
                  </a:lnTo>
                  <a:lnTo>
                    <a:pt x="6321692" y="988644"/>
                  </a:lnTo>
                  <a:lnTo>
                    <a:pt x="6321692" y="899071"/>
                  </a:lnTo>
                  <a:close/>
                </a:path>
                <a:path w="6322059" h="2165350">
                  <a:moveTo>
                    <a:pt x="6321692" y="809155"/>
                  </a:moveTo>
                  <a:lnTo>
                    <a:pt x="6132715" y="809155"/>
                  </a:lnTo>
                  <a:lnTo>
                    <a:pt x="6132715" y="898766"/>
                  </a:lnTo>
                  <a:lnTo>
                    <a:pt x="6321692" y="898766"/>
                  </a:lnTo>
                  <a:lnTo>
                    <a:pt x="6321692" y="809155"/>
                  </a:lnTo>
                  <a:close/>
                </a:path>
                <a:path w="6322059" h="2165350">
                  <a:moveTo>
                    <a:pt x="6321692" y="719239"/>
                  </a:moveTo>
                  <a:lnTo>
                    <a:pt x="6132715" y="719239"/>
                  </a:lnTo>
                  <a:lnTo>
                    <a:pt x="6132715" y="808913"/>
                  </a:lnTo>
                  <a:lnTo>
                    <a:pt x="6321692" y="808913"/>
                  </a:lnTo>
                  <a:lnTo>
                    <a:pt x="6321692" y="719239"/>
                  </a:lnTo>
                  <a:close/>
                </a:path>
                <a:path w="6322059" h="2165350">
                  <a:moveTo>
                    <a:pt x="6321692" y="629323"/>
                  </a:moveTo>
                  <a:lnTo>
                    <a:pt x="6132715" y="629323"/>
                  </a:lnTo>
                  <a:lnTo>
                    <a:pt x="6132715" y="718896"/>
                  </a:lnTo>
                  <a:lnTo>
                    <a:pt x="6321692" y="718896"/>
                  </a:lnTo>
                  <a:lnTo>
                    <a:pt x="6321692" y="629323"/>
                  </a:lnTo>
                  <a:close/>
                </a:path>
                <a:path w="6322059" h="2165350">
                  <a:moveTo>
                    <a:pt x="6321692" y="539407"/>
                  </a:moveTo>
                  <a:lnTo>
                    <a:pt x="6132715" y="539407"/>
                  </a:lnTo>
                  <a:lnTo>
                    <a:pt x="6132715" y="629005"/>
                  </a:lnTo>
                  <a:lnTo>
                    <a:pt x="6321692" y="629005"/>
                  </a:lnTo>
                  <a:lnTo>
                    <a:pt x="6321692" y="539407"/>
                  </a:lnTo>
                  <a:close/>
                </a:path>
                <a:path w="6322059" h="2165350">
                  <a:moveTo>
                    <a:pt x="6321692" y="449491"/>
                  </a:moveTo>
                  <a:lnTo>
                    <a:pt x="6132715" y="449491"/>
                  </a:lnTo>
                  <a:lnTo>
                    <a:pt x="6132715" y="539102"/>
                  </a:lnTo>
                  <a:lnTo>
                    <a:pt x="6321692" y="539102"/>
                  </a:lnTo>
                  <a:lnTo>
                    <a:pt x="6321692" y="449491"/>
                  </a:lnTo>
                  <a:close/>
                </a:path>
                <a:path w="6322059" h="2165350">
                  <a:moveTo>
                    <a:pt x="6321692" y="359575"/>
                  </a:moveTo>
                  <a:lnTo>
                    <a:pt x="6132715" y="359575"/>
                  </a:lnTo>
                  <a:lnTo>
                    <a:pt x="6132715" y="449148"/>
                  </a:lnTo>
                  <a:lnTo>
                    <a:pt x="6321692" y="449148"/>
                  </a:lnTo>
                  <a:lnTo>
                    <a:pt x="6321692" y="359575"/>
                  </a:lnTo>
                  <a:close/>
                </a:path>
                <a:path w="6322059" h="2165350">
                  <a:moveTo>
                    <a:pt x="6321692" y="269659"/>
                  </a:moveTo>
                  <a:lnTo>
                    <a:pt x="6132715" y="269659"/>
                  </a:lnTo>
                  <a:lnTo>
                    <a:pt x="6132715" y="359333"/>
                  </a:lnTo>
                  <a:lnTo>
                    <a:pt x="6321692" y="359333"/>
                  </a:lnTo>
                  <a:lnTo>
                    <a:pt x="6321692" y="269659"/>
                  </a:lnTo>
                  <a:close/>
                </a:path>
                <a:path w="6322059" h="2165350">
                  <a:moveTo>
                    <a:pt x="6321692" y="2959"/>
                  </a:moveTo>
                  <a:lnTo>
                    <a:pt x="6132715" y="2959"/>
                  </a:lnTo>
                  <a:lnTo>
                    <a:pt x="6132715" y="89827"/>
                  </a:lnTo>
                  <a:lnTo>
                    <a:pt x="6132715" y="90893"/>
                  </a:lnTo>
                  <a:lnTo>
                    <a:pt x="6132715" y="179743"/>
                  </a:lnTo>
                  <a:lnTo>
                    <a:pt x="6132715" y="180924"/>
                  </a:lnTo>
                  <a:lnTo>
                    <a:pt x="6132715" y="269354"/>
                  </a:lnTo>
                  <a:lnTo>
                    <a:pt x="6321692" y="269354"/>
                  </a:lnTo>
                  <a:lnTo>
                    <a:pt x="6321692" y="180924"/>
                  </a:lnTo>
                  <a:lnTo>
                    <a:pt x="6321692" y="179743"/>
                  </a:lnTo>
                  <a:lnTo>
                    <a:pt x="6321692" y="90893"/>
                  </a:lnTo>
                  <a:lnTo>
                    <a:pt x="6321692" y="89827"/>
                  </a:lnTo>
                  <a:lnTo>
                    <a:pt x="6321692" y="2959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755496" y="2151976"/>
              <a:ext cx="2812415" cy="2165350"/>
            </a:xfrm>
            <a:custGeom>
              <a:avLst/>
              <a:gdLst/>
              <a:ahLst/>
              <a:cxnLst/>
              <a:rect l="l" t="t" r="r" b="b"/>
              <a:pathLst>
                <a:path w="2812415" h="2165350">
                  <a:moveTo>
                    <a:pt x="339725" y="0"/>
                  </a:moveTo>
                  <a:lnTo>
                    <a:pt x="0" y="0"/>
                  </a:lnTo>
                  <a:lnTo>
                    <a:pt x="0" y="2161883"/>
                  </a:lnTo>
                  <a:lnTo>
                    <a:pt x="339725" y="2161883"/>
                  </a:lnTo>
                  <a:lnTo>
                    <a:pt x="339725" y="0"/>
                  </a:lnTo>
                  <a:close/>
                </a:path>
                <a:path w="2812415" h="2165350">
                  <a:moveTo>
                    <a:pt x="1755127" y="0"/>
                  </a:moveTo>
                  <a:lnTo>
                    <a:pt x="1570355" y="0"/>
                  </a:lnTo>
                  <a:lnTo>
                    <a:pt x="1352550" y="0"/>
                  </a:lnTo>
                  <a:lnTo>
                    <a:pt x="1014095" y="0"/>
                  </a:lnTo>
                  <a:lnTo>
                    <a:pt x="674370" y="0"/>
                  </a:lnTo>
                  <a:lnTo>
                    <a:pt x="674370" y="2161883"/>
                  </a:lnTo>
                  <a:lnTo>
                    <a:pt x="1014095" y="2161883"/>
                  </a:lnTo>
                  <a:lnTo>
                    <a:pt x="1352550" y="2161883"/>
                  </a:lnTo>
                  <a:lnTo>
                    <a:pt x="1352550" y="620382"/>
                  </a:lnTo>
                  <a:lnTo>
                    <a:pt x="1570355" y="620382"/>
                  </a:lnTo>
                  <a:lnTo>
                    <a:pt x="1755127" y="620382"/>
                  </a:lnTo>
                  <a:lnTo>
                    <a:pt x="1755127" y="530504"/>
                  </a:lnTo>
                  <a:lnTo>
                    <a:pt x="1755127" y="440651"/>
                  </a:lnTo>
                  <a:lnTo>
                    <a:pt x="1755127" y="350774"/>
                  </a:lnTo>
                  <a:lnTo>
                    <a:pt x="1570355" y="350774"/>
                  </a:lnTo>
                  <a:lnTo>
                    <a:pt x="1352550" y="350774"/>
                  </a:lnTo>
                  <a:lnTo>
                    <a:pt x="1570355" y="350761"/>
                  </a:lnTo>
                  <a:lnTo>
                    <a:pt x="1755127" y="350761"/>
                  </a:lnTo>
                  <a:lnTo>
                    <a:pt x="1755127" y="260870"/>
                  </a:lnTo>
                  <a:lnTo>
                    <a:pt x="1755127" y="171018"/>
                  </a:lnTo>
                  <a:lnTo>
                    <a:pt x="1570355" y="171018"/>
                  </a:lnTo>
                  <a:lnTo>
                    <a:pt x="1352550" y="171018"/>
                  </a:lnTo>
                  <a:lnTo>
                    <a:pt x="1570355" y="171005"/>
                  </a:lnTo>
                  <a:lnTo>
                    <a:pt x="1755127" y="171005"/>
                  </a:lnTo>
                  <a:lnTo>
                    <a:pt x="1755127" y="80937"/>
                  </a:lnTo>
                  <a:lnTo>
                    <a:pt x="1755127" y="0"/>
                  </a:lnTo>
                  <a:close/>
                </a:path>
                <a:path w="2812415" h="2165350">
                  <a:moveTo>
                    <a:pt x="1972183" y="2072551"/>
                  </a:moveTo>
                  <a:lnTo>
                    <a:pt x="1760359" y="2072551"/>
                  </a:lnTo>
                  <a:lnTo>
                    <a:pt x="1569859" y="2072551"/>
                  </a:lnTo>
                  <a:lnTo>
                    <a:pt x="1358023" y="2072551"/>
                  </a:lnTo>
                  <a:lnTo>
                    <a:pt x="1358023" y="2165299"/>
                  </a:lnTo>
                  <a:lnTo>
                    <a:pt x="1569859" y="2165299"/>
                  </a:lnTo>
                  <a:lnTo>
                    <a:pt x="1760359" y="2165299"/>
                  </a:lnTo>
                  <a:lnTo>
                    <a:pt x="1972183" y="2165299"/>
                  </a:lnTo>
                  <a:lnTo>
                    <a:pt x="1972183" y="2072551"/>
                  </a:lnTo>
                  <a:close/>
                </a:path>
                <a:path w="2812415" h="2165350">
                  <a:moveTo>
                    <a:pt x="1972183" y="1982635"/>
                  </a:moveTo>
                  <a:lnTo>
                    <a:pt x="1760359" y="1982635"/>
                  </a:lnTo>
                  <a:lnTo>
                    <a:pt x="1569859" y="1982635"/>
                  </a:lnTo>
                  <a:lnTo>
                    <a:pt x="1358023" y="1982635"/>
                  </a:lnTo>
                  <a:lnTo>
                    <a:pt x="1358023" y="2072309"/>
                  </a:lnTo>
                  <a:lnTo>
                    <a:pt x="1569859" y="2072309"/>
                  </a:lnTo>
                  <a:lnTo>
                    <a:pt x="1760359" y="2072309"/>
                  </a:lnTo>
                  <a:lnTo>
                    <a:pt x="1972183" y="2072309"/>
                  </a:lnTo>
                  <a:lnTo>
                    <a:pt x="1972183" y="1982635"/>
                  </a:lnTo>
                  <a:close/>
                </a:path>
                <a:path w="2812415" h="2165350">
                  <a:moveTo>
                    <a:pt x="1972183" y="1889671"/>
                  </a:moveTo>
                  <a:lnTo>
                    <a:pt x="1760359" y="1889671"/>
                  </a:lnTo>
                  <a:lnTo>
                    <a:pt x="1569859" y="1889671"/>
                  </a:lnTo>
                  <a:lnTo>
                    <a:pt x="1358023" y="1889671"/>
                  </a:lnTo>
                  <a:lnTo>
                    <a:pt x="1358023" y="1982393"/>
                  </a:lnTo>
                  <a:lnTo>
                    <a:pt x="1569859" y="1982393"/>
                  </a:lnTo>
                  <a:lnTo>
                    <a:pt x="1760359" y="1982393"/>
                  </a:lnTo>
                  <a:lnTo>
                    <a:pt x="1972183" y="1982393"/>
                  </a:lnTo>
                  <a:lnTo>
                    <a:pt x="1972183" y="1889671"/>
                  </a:lnTo>
                  <a:close/>
                </a:path>
                <a:path w="2812415" h="2165350">
                  <a:moveTo>
                    <a:pt x="1972183" y="1798231"/>
                  </a:moveTo>
                  <a:lnTo>
                    <a:pt x="1760359" y="1798231"/>
                  </a:lnTo>
                  <a:lnTo>
                    <a:pt x="1569859" y="1798231"/>
                  </a:lnTo>
                  <a:lnTo>
                    <a:pt x="1358023" y="1798231"/>
                  </a:lnTo>
                  <a:lnTo>
                    <a:pt x="1358023" y="1889455"/>
                  </a:lnTo>
                  <a:lnTo>
                    <a:pt x="1569859" y="1889455"/>
                  </a:lnTo>
                  <a:lnTo>
                    <a:pt x="1760359" y="1889455"/>
                  </a:lnTo>
                  <a:lnTo>
                    <a:pt x="1972183" y="1889455"/>
                  </a:lnTo>
                  <a:lnTo>
                    <a:pt x="1972183" y="1798231"/>
                  </a:lnTo>
                  <a:close/>
                </a:path>
                <a:path w="2812415" h="2165350">
                  <a:moveTo>
                    <a:pt x="1972183" y="1708315"/>
                  </a:moveTo>
                  <a:lnTo>
                    <a:pt x="1760359" y="1708315"/>
                  </a:lnTo>
                  <a:lnTo>
                    <a:pt x="1569859" y="1708315"/>
                  </a:lnTo>
                  <a:lnTo>
                    <a:pt x="1358023" y="1708315"/>
                  </a:lnTo>
                  <a:lnTo>
                    <a:pt x="1358023" y="1797926"/>
                  </a:lnTo>
                  <a:lnTo>
                    <a:pt x="1569859" y="1797926"/>
                  </a:lnTo>
                  <a:lnTo>
                    <a:pt x="1760359" y="1797926"/>
                  </a:lnTo>
                  <a:lnTo>
                    <a:pt x="1972183" y="1797926"/>
                  </a:lnTo>
                  <a:lnTo>
                    <a:pt x="1972183" y="1708315"/>
                  </a:lnTo>
                  <a:close/>
                </a:path>
                <a:path w="2812415" h="2165350">
                  <a:moveTo>
                    <a:pt x="1972183" y="1618399"/>
                  </a:moveTo>
                  <a:lnTo>
                    <a:pt x="1760359" y="1618399"/>
                  </a:lnTo>
                  <a:lnTo>
                    <a:pt x="1569859" y="1618399"/>
                  </a:lnTo>
                  <a:lnTo>
                    <a:pt x="1358023" y="1618399"/>
                  </a:lnTo>
                  <a:lnTo>
                    <a:pt x="1358023" y="1707972"/>
                  </a:lnTo>
                  <a:lnTo>
                    <a:pt x="1569859" y="1707972"/>
                  </a:lnTo>
                  <a:lnTo>
                    <a:pt x="1760359" y="1707972"/>
                  </a:lnTo>
                  <a:lnTo>
                    <a:pt x="1972183" y="1707972"/>
                  </a:lnTo>
                  <a:lnTo>
                    <a:pt x="1972183" y="1618399"/>
                  </a:lnTo>
                  <a:close/>
                </a:path>
                <a:path w="2812415" h="2165350">
                  <a:moveTo>
                    <a:pt x="1972183" y="1528483"/>
                  </a:moveTo>
                  <a:lnTo>
                    <a:pt x="1760359" y="1528483"/>
                  </a:lnTo>
                  <a:lnTo>
                    <a:pt x="1569859" y="1528483"/>
                  </a:lnTo>
                  <a:lnTo>
                    <a:pt x="1358023" y="1528483"/>
                  </a:lnTo>
                  <a:lnTo>
                    <a:pt x="1358023" y="1618056"/>
                  </a:lnTo>
                  <a:lnTo>
                    <a:pt x="1569859" y="1618056"/>
                  </a:lnTo>
                  <a:lnTo>
                    <a:pt x="1760359" y="1618056"/>
                  </a:lnTo>
                  <a:lnTo>
                    <a:pt x="1972183" y="1618056"/>
                  </a:lnTo>
                  <a:lnTo>
                    <a:pt x="1972183" y="1528483"/>
                  </a:lnTo>
                  <a:close/>
                </a:path>
                <a:path w="2812415" h="2165350">
                  <a:moveTo>
                    <a:pt x="1972183" y="1438567"/>
                  </a:moveTo>
                  <a:lnTo>
                    <a:pt x="1760359" y="1438567"/>
                  </a:lnTo>
                  <a:lnTo>
                    <a:pt x="1569859" y="1438567"/>
                  </a:lnTo>
                  <a:lnTo>
                    <a:pt x="1358023" y="1438567"/>
                  </a:lnTo>
                  <a:lnTo>
                    <a:pt x="1358023" y="1528178"/>
                  </a:lnTo>
                  <a:lnTo>
                    <a:pt x="1569859" y="1528178"/>
                  </a:lnTo>
                  <a:lnTo>
                    <a:pt x="1760359" y="1528178"/>
                  </a:lnTo>
                  <a:lnTo>
                    <a:pt x="1972183" y="1528178"/>
                  </a:lnTo>
                  <a:lnTo>
                    <a:pt x="1972183" y="1438567"/>
                  </a:lnTo>
                  <a:close/>
                </a:path>
                <a:path w="2812415" h="2165350">
                  <a:moveTo>
                    <a:pt x="1972183" y="1348651"/>
                  </a:moveTo>
                  <a:lnTo>
                    <a:pt x="1760359" y="1348651"/>
                  </a:lnTo>
                  <a:lnTo>
                    <a:pt x="1569859" y="1348651"/>
                  </a:lnTo>
                  <a:lnTo>
                    <a:pt x="1358023" y="1348651"/>
                  </a:lnTo>
                  <a:lnTo>
                    <a:pt x="1358023" y="1438325"/>
                  </a:lnTo>
                  <a:lnTo>
                    <a:pt x="1569859" y="1438325"/>
                  </a:lnTo>
                  <a:lnTo>
                    <a:pt x="1760359" y="1438325"/>
                  </a:lnTo>
                  <a:lnTo>
                    <a:pt x="1972183" y="1438325"/>
                  </a:lnTo>
                  <a:lnTo>
                    <a:pt x="1972183" y="1348651"/>
                  </a:lnTo>
                  <a:close/>
                </a:path>
                <a:path w="2812415" h="2165350">
                  <a:moveTo>
                    <a:pt x="2812402" y="0"/>
                  </a:moveTo>
                  <a:lnTo>
                    <a:pt x="2812402" y="0"/>
                  </a:lnTo>
                  <a:lnTo>
                    <a:pt x="1755140" y="0"/>
                  </a:lnTo>
                  <a:lnTo>
                    <a:pt x="1755140" y="80924"/>
                  </a:lnTo>
                  <a:lnTo>
                    <a:pt x="1755140" y="171005"/>
                  </a:lnTo>
                  <a:lnTo>
                    <a:pt x="1971675" y="171005"/>
                  </a:lnTo>
                  <a:lnTo>
                    <a:pt x="2157730" y="171005"/>
                  </a:lnTo>
                  <a:lnTo>
                    <a:pt x="1971675" y="171018"/>
                  </a:lnTo>
                  <a:lnTo>
                    <a:pt x="1755140" y="171018"/>
                  </a:lnTo>
                  <a:lnTo>
                    <a:pt x="1755140" y="260858"/>
                  </a:lnTo>
                  <a:lnTo>
                    <a:pt x="1755140" y="350761"/>
                  </a:lnTo>
                  <a:lnTo>
                    <a:pt x="1971675" y="350761"/>
                  </a:lnTo>
                  <a:lnTo>
                    <a:pt x="2157730" y="350761"/>
                  </a:lnTo>
                  <a:lnTo>
                    <a:pt x="1971675" y="350774"/>
                  </a:lnTo>
                  <a:lnTo>
                    <a:pt x="1755140" y="350774"/>
                  </a:lnTo>
                  <a:lnTo>
                    <a:pt x="1755140" y="440651"/>
                  </a:lnTo>
                  <a:lnTo>
                    <a:pt x="1755140" y="530504"/>
                  </a:lnTo>
                  <a:lnTo>
                    <a:pt x="1971675" y="530504"/>
                  </a:lnTo>
                  <a:lnTo>
                    <a:pt x="2157730" y="530504"/>
                  </a:lnTo>
                  <a:lnTo>
                    <a:pt x="2157730" y="1258735"/>
                  </a:lnTo>
                  <a:lnTo>
                    <a:pt x="1972195" y="1258735"/>
                  </a:lnTo>
                  <a:lnTo>
                    <a:pt x="1972195" y="1348308"/>
                  </a:lnTo>
                  <a:lnTo>
                    <a:pt x="2157730" y="1348308"/>
                  </a:lnTo>
                  <a:lnTo>
                    <a:pt x="2157730" y="1348651"/>
                  </a:lnTo>
                  <a:lnTo>
                    <a:pt x="1972195" y="1348651"/>
                  </a:lnTo>
                  <a:lnTo>
                    <a:pt x="1972195" y="1438325"/>
                  </a:lnTo>
                  <a:lnTo>
                    <a:pt x="2157730" y="1438325"/>
                  </a:lnTo>
                  <a:lnTo>
                    <a:pt x="2157730" y="1438567"/>
                  </a:lnTo>
                  <a:lnTo>
                    <a:pt x="1972195" y="1438567"/>
                  </a:lnTo>
                  <a:lnTo>
                    <a:pt x="1972195" y="1528178"/>
                  </a:lnTo>
                  <a:lnTo>
                    <a:pt x="2157730" y="1528178"/>
                  </a:lnTo>
                  <a:lnTo>
                    <a:pt x="2157730" y="1528483"/>
                  </a:lnTo>
                  <a:lnTo>
                    <a:pt x="1972195" y="1528483"/>
                  </a:lnTo>
                  <a:lnTo>
                    <a:pt x="1972195" y="1618056"/>
                  </a:lnTo>
                  <a:lnTo>
                    <a:pt x="2157730" y="1618056"/>
                  </a:lnTo>
                  <a:lnTo>
                    <a:pt x="2157730" y="1618399"/>
                  </a:lnTo>
                  <a:lnTo>
                    <a:pt x="1972195" y="1618399"/>
                  </a:lnTo>
                  <a:lnTo>
                    <a:pt x="1972195" y="1707972"/>
                  </a:lnTo>
                  <a:lnTo>
                    <a:pt x="2157730" y="1707972"/>
                  </a:lnTo>
                  <a:lnTo>
                    <a:pt x="2157730" y="1708315"/>
                  </a:lnTo>
                  <a:lnTo>
                    <a:pt x="1972195" y="1708315"/>
                  </a:lnTo>
                  <a:lnTo>
                    <a:pt x="1972195" y="1797926"/>
                  </a:lnTo>
                  <a:lnTo>
                    <a:pt x="2157730" y="1797926"/>
                  </a:lnTo>
                  <a:lnTo>
                    <a:pt x="2157730" y="1798231"/>
                  </a:lnTo>
                  <a:lnTo>
                    <a:pt x="1972195" y="1798231"/>
                  </a:lnTo>
                  <a:lnTo>
                    <a:pt x="1972195" y="1889455"/>
                  </a:lnTo>
                  <a:lnTo>
                    <a:pt x="2157730" y="1889455"/>
                  </a:lnTo>
                  <a:lnTo>
                    <a:pt x="2157730" y="1889671"/>
                  </a:lnTo>
                  <a:lnTo>
                    <a:pt x="1972195" y="1889671"/>
                  </a:lnTo>
                  <a:lnTo>
                    <a:pt x="1972195" y="1982393"/>
                  </a:lnTo>
                  <a:lnTo>
                    <a:pt x="2157730" y="1982393"/>
                  </a:lnTo>
                  <a:lnTo>
                    <a:pt x="2157730" y="1982635"/>
                  </a:lnTo>
                  <a:lnTo>
                    <a:pt x="1972195" y="1982635"/>
                  </a:lnTo>
                  <a:lnTo>
                    <a:pt x="1972195" y="2072309"/>
                  </a:lnTo>
                  <a:lnTo>
                    <a:pt x="2157730" y="2072309"/>
                  </a:lnTo>
                  <a:lnTo>
                    <a:pt x="2157730" y="2072551"/>
                  </a:lnTo>
                  <a:lnTo>
                    <a:pt x="1972195" y="2072551"/>
                  </a:lnTo>
                  <a:lnTo>
                    <a:pt x="1972195" y="2165299"/>
                  </a:lnTo>
                  <a:lnTo>
                    <a:pt x="2161171" y="2165299"/>
                  </a:lnTo>
                  <a:lnTo>
                    <a:pt x="2161171" y="2161883"/>
                  </a:lnTo>
                  <a:lnTo>
                    <a:pt x="2379103" y="2161883"/>
                  </a:lnTo>
                  <a:lnTo>
                    <a:pt x="2379103" y="2165235"/>
                  </a:lnTo>
                  <a:lnTo>
                    <a:pt x="2615323" y="2165235"/>
                  </a:lnTo>
                  <a:lnTo>
                    <a:pt x="2804299" y="2165235"/>
                  </a:lnTo>
                  <a:lnTo>
                    <a:pt x="2804299" y="2161883"/>
                  </a:lnTo>
                  <a:lnTo>
                    <a:pt x="2812402" y="2161883"/>
                  </a:lnTo>
                  <a:lnTo>
                    <a:pt x="2812402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108046" y="2682481"/>
              <a:ext cx="805180" cy="1631950"/>
            </a:xfrm>
            <a:custGeom>
              <a:avLst/>
              <a:gdLst/>
              <a:ahLst/>
              <a:cxnLst/>
              <a:rect l="l" t="t" r="r" b="b"/>
              <a:pathLst>
                <a:path w="805179" h="1631950">
                  <a:moveTo>
                    <a:pt x="402577" y="0"/>
                  </a:moveTo>
                  <a:lnTo>
                    <a:pt x="217805" y="0"/>
                  </a:lnTo>
                  <a:lnTo>
                    <a:pt x="217805" y="89877"/>
                  </a:lnTo>
                  <a:lnTo>
                    <a:pt x="0" y="89877"/>
                  </a:lnTo>
                  <a:lnTo>
                    <a:pt x="0" y="1631391"/>
                  </a:lnTo>
                  <a:lnTo>
                    <a:pt x="217805" y="1631391"/>
                  </a:lnTo>
                  <a:lnTo>
                    <a:pt x="402577" y="1631391"/>
                  </a:lnTo>
                  <a:lnTo>
                    <a:pt x="402577" y="1535239"/>
                  </a:lnTo>
                  <a:lnTo>
                    <a:pt x="402577" y="1535226"/>
                  </a:lnTo>
                  <a:lnTo>
                    <a:pt x="402577" y="89877"/>
                  </a:lnTo>
                  <a:lnTo>
                    <a:pt x="402577" y="0"/>
                  </a:lnTo>
                  <a:close/>
                </a:path>
                <a:path w="805179" h="1631950">
                  <a:moveTo>
                    <a:pt x="805180" y="0"/>
                  </a:moveTo>
                  <a:lnTo>
                    <a:pt x="619125" y="0"/>
                  </a:lnTo>
                  <a:lnTo>
                    <a:pt x="402590" y="0"/>
                  </a:lnTo>
                  <a:lnTo>
                    <a:pt x="402590" y="89877"/>
                  </a:lnTo>
                  <a:lnTo>
                    <a:pt x="402590" y="1631391"/>
                  </a:lnTo>
                  <a:lnTo>
                    <a:pt x="619125" y="1631391"/>
                  </a:lnTo>
                  <a:lnTo>
                    <a:pt x="805180" y="1631391"/>
                  </a:lnTo>
                  <a:lnTo>
                    <a:pt x="805180" y="1535239"/>
                  </a:lnTo>
                  <a:lnTo>
                    <a:pt x="805180" y="1535226"/>
                  </a:lnTo>
                  <a:lnTo>
                    <a:pt x="805180" y="89877"/>
                  </a:lnTo>
                  <a:lnTo>
                    <a:pt x="80518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727171" y="4217708"/>
              <a:ext cx="186055" cy="96520"/>
            </a:xfrm>
            <a:custGeom>
              <a:avLst/>
              <a:gdLst/>
              <a:ahLst/>
              <a:cxnLst/>
              <a:rect l="l" t="t" r="r" b="b"/>
              <a:pathLst>
                <a:path w="186054" h="96520">
                  <a:moveTo>
                    <a:pt x="186055" y="0"/>
                  </a:moveTo>
                  <a:lnTo>
                    <a:pt x="0" y="0"/>
                  </a:lnTo>
                  <a:lnTo>
                    <a:pt x="0" y="96151"/>
                  </a:lnTo>
                  <a:lnTo>
                    <a:pt x="186055" y="96151"/>
                  </a:lnTo>
                  <a:lnTo>
                    <a:pt x="186055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9" name="object 79"/>
          <p:cNvGraphicFramePr>
            <a:graphicFrameLocks noGrp="1"/>
          </p:cNvGraphicFramePr>
          <p:nvPr/>
        </p:nvGraphicFramePr>
        <p:xfrm>
          <a:off x="3591801" y="1958557"/>
          <a:ext cx="6978006" cy="2352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3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1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84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28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03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03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35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68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9113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95035">
                <a:tc rowSpan="2">
                  <a:txBody>
                    <a:bodyPr/>
                    <a:lstStyle/>
                    <a:p>
                      <a:pPr marL="50165" marR="50800" indent="-12700">
                        <a:lnSpc>
                          <a:spcPts val="590"/>
                        </a:lnSpc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Pac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k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age  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Nu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mb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er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Units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0744" marR="140970" indent="-767080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450" spc="-5" dirty="0">
                          <a:latin typeface="Verdana"/>
                          <a:cs typeface="Verdana"/>
                        </a:rPr>
                        <a:t>Detailed</a:t>
                      </a:r>
                      <a:r>
                        <a:rPr sz="45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Description</a:t>
                      </a:r>
                      <a:r>
                        <a:rPr sz="45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45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goods</a:t>
                      </a:r>
                      <a:r>
                        <a:rPr sz="45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(in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English)</a:t>
                      </a:r>
                      <a:r>
                        <a:rPr sz="45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45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serial</a:t>
                      </a:r>
                      <a:r>
                        <a:rPr sz="45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numbers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if 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 applicable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450" spc="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45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if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45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5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de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450" spc="-5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me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45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450" spc="3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2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m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s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7950" marR="54610" indent="-53340">
                        <a:lnSpc>
                          <a:spcPts val="590"/>
                        </a:lnSpc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me  cbm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spc="5" dirty="0">
                          <a:latin typeface="Verdana"/>
                          <a:cs typeface="Verdana"/>
                        </a:rPr>
                        <a:t>W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t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50" spc="-2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k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gs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45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e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spc="-2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450" spc="-15" dirty="0">
                          <a:latin typeface="Verdana"/>
                          <a:cs typeface="Verdana"/>
                        </a:rPr>
                        <a:t>ot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45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45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e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450" spc="-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rk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Stat</a:t>
                      </a:r>
                      <a:r>
                        <a:rPr sz="450" spc="-5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450" dirty="0">
                          <a:latin typeface="Verdana"/>
                          <a:cs typeface="Verdana"/>
                        </a:rPr>
                        <a:t>s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*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spc="-5" dirty="0">
                          <a:latin typeface="Verdana"/>
                          <a:cs typeface="Verdana"/>
                        </a:rPr>
                        <a:t>Length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Width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spc="-10" dirty="0">
                          <a:latin typeface="Verdana"/>
                          <a:cs typeface="Verdana"/>
                        </a:rPr>
                        <a:t>Height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spc="-10" dirty="0">
                          <a:latin typeface="Verdana"/>
                          <a:cs typeface="Verdana"/>
                        </a:rPr>
                        <a:t>Gross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Net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spc="-10" dirty="0">
                          <a:latin typeface="Verdana"/>
                          <a:cs typeface="Verdana"/>
                        </a:rPr>
                        <a:t>GBP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spc="-10" dirty="0">
                          <a:latin typeface="Verdana"/>
                          <a:cs typeface="Verdana"/>
                        </a:rPr>
                        <a:t>GBP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A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B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C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17"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495"/>
                        </a:lnSpc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495"/>
                        </a:lnSpc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495"/>
                        </a:lnSpc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495"/>
                        </a:lnSpc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98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98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98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5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21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1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520"/>
                        </a:lnSpc>
                        <a:spcBef>
                          <a:spcPts val="10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520"/>
                        </a:lnSpc>
                        <a:spcBef>
                          <a:spcPts val="10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520"/>
                        </a:lnSpc>
                        <a:spcBef>
                          <a:spcPts val="10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0"/>
                        </a:lnSpc>
                        <a:spcBef>
                          <a:spcPts val="10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00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525"/>
                        </a:lnSpc>
                        <a:spcBef>
                          <a:spcPts val="8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525"/>
                        </a:lnSpc>
                        <a:spcBef>
                          <a:spcPts val="8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525"/>
                        </a:lnSpc>
                        <a:spcBef>
                          <a:spcPts val="8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525"/>
                        </a:lnSpc>
                        <a:spcBef>
                          <a:spcPts val="8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26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4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33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33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73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£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50" dirty="0">
                          <a:latin typeface="Verdana"/>
                          <a:cs typeface="Verdana"/>
                        </a:rPr>
                        <a:t>-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80" name="object 80"/>
          <p:cNvSpPr txBox="1"/>
          <p:nvPr/>
        </p:nvSpPr>
        <p:spPr>
          <a:xfrm>
            <a:off x="3996804" y="4396378"/>
            <a:ext cx="1917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15" dirty="0">
                <a:latin typeface="Verdana"/>
                <a:cs typeface="Verdana"/>
              </a:rPr>
              <a:t>Totals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609860" y="4390008"/>
            <a:ext cx="34036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S</a:t>
            </a:r>
            <a:r>
              <a:rPr sz="450" spc="-10" dirty="0">
                <a:latin typeface="Verdana"/>
                <a:cs typeface="Verdana"/>
              </a:rPr>
              <a:t>i</a:t>
            </a:r>
            <a:r>
              <a:rPr sz="450" dirty="0">
                <a:latin typeface="Verdana"/>
                <a:cs typeface="Verdana"/>
              </a:rPr>
              <a:t>g</a:t>
            </a:r>
            <a:r>
              <a:rPr sz="450" spc="-5" dirty="0">
                <a:latin typeface="Verdana"/>
                <a:cs typeface="Verdana"/>
              </a:rPr>
              <a:t>n</a:t>
            </a:r>
            <a:r>
              <a:rPr sz="450" dirty="0">
                <a:latin typeface="Verdana"/>
                <a:cs typeface="Verdana"/>
              </a:rPr>
              <a:t>a</a:t>
            </a:r>
            <a:r>
              <a:rPr sz="450" spc="-15" dirty="0">
                <a:latin typeface="Verdana"/>
                <a:cs typeface="Verdana"/>
              </a:rPr>
              <a:t>t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spc="-15" dirty="0">
                <a:latin typeface="Verdana"/>
                <a:cs typeface="Verdana"/>
              </a:rPr>
              <a:t>r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8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: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318901" y="4396378"/>
            <a:ext cx="93789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S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dirty="0">
                <a:latin typeface="Verdana"/>
                <a:cs typeface="Verdana"/>
              </a:rPr>
              <a:t>b</a:t>
            </a:r>
            <a:r>
              <a:rPr sz="450" spc="-5" dirty="0">
                <a:latin typeface="Verdana"/>
                <a:cs typeface="Verdana"/>
              </a:rPr>
              <a:t>-</a:t>
            </a:r>
            <a:r>
              <a:rPr sz="450" spc="-20" dirty="0">
                <a:latin typeface="Verdana"/>
                <a:cs typeface="Verdana"/>
              </a:rPr>
              <a:t>T</a:t>
            </a:r>
            <a:r>
              <a:rPr sz="450" spc="-5" dirty="0">
                <a:latin typeface="Verdana"/>
                <a:cs typeface="Verdana"/>
              </a:rPr>
              <a:t>o</a:t>
            </a:r>
            <a:r>
              <a:rPr sz="450" spc="-15" dirty="0">
                <a:latin typeface="Verdana"/>
                <a:cs typeface="Verdana"/>
              </a:rPr>
              <a:t>t</a:t>
            </a:r>
            <a:r>
              <a:rPr sz="450" dirty="0">
                <a:latin typeface="Verdana"/>
                <a:cs typeface="Verdana"/>
              </a:rPr>
              <a:t>al</a:t>
            </a:r>
            <a:r>
              <a:rPr sz="450" spc="-105" dirty="0">
                <a:latin typeface="Verdana"/>
                <a:cs typeface="Verdana"/>
              </a:rPr>
              <a:t> </a:t>
            </a:r>
            <a:r>
              <a:rPr sz="450" spc="-20" dirty="0">
                <a:latin typeface="Verdana"/>
                <a:cs typeface="Verdana"/>
              </a:rPr>
              <a:t>T</a:t>
            </a:r>
            <a:r>
              <a:rPr sz="450" spc="-10" dirty="0">
                <a:latin typeface="Verdana"/>
                <a:cs typeface="Verdana"/>
              </a:rPr>
              <a:t>emp</a:t>
            </a:r>
            <a:r>
              <a:rPr sz="450" spc="-15" dirty="0">
                <a:latin typeface="Verdana"/>
                <a:cs typeface="Verdana"/>
              </a:rPr>
              <a:t>or</a:t>
            </a:r>
            <a:r>
              <a:rPr sz="450" spc="-10" dirty="0">
                <a:latin typeface="Verdana"/>
                <a:cs typeface="Verdana"/>
              </a:rPr>
              <a:t>a</a:t>
            </a:r>
            <a:r>
              <a:rPr sz="450" spc="-15" dirty="0">
                <a:latin typeface="Verdana"/>
                <a:cs typeface="Verdana"/>
              </a:rPr>
              <a:t>r</a:t>
            </a:r>
            <a:r>
              <a:rPr sz="450" spc="15" dirty="0">
                <a:latin typeface="Verdana"/>
                <a:cs typeface="Verdana"/>
              </a:rPr>
              <a:t>y</a:t>
            </a:r>
            <a:r>
              <a:rPr sz="450" dirty="0">
                <a:latin typeface="Verdana"/>
                <a:cs typeface="Verdana"/>
              </a:rPr>
              <a:t>It  </a:t>
            </a:r>
            <a:r>
              <a:rPr sz="450" spc="-1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ems</a:t>
            </a:r>
            <a:r>
              <a:rPr sz="450" spc="-1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-</a:t>
            </a:r>
            <a:r>
              <a:rPr sz="450" spc="-10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A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368267" y="4396378"/>
            <a:ext cx="93345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S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dirty="0">
                <a:latin typeface="Verdana"/>
                <a:cs typeface="Verdana"/>
              </a:rPr>
              <a:t>b</a:t>
            </a:r>
            <a:r>
              <a:rPr sz="450" spc="-5" dirty="0">
                <a:latin typeface="Verdana"/>
                <a:cs typeface="Verdana"/>
              </a:rPr>
              <a:t>-</a:t>
            </a:r>
            <a:r>
              <a:rPr sz="450" spc="-20" dirty="0">
                <a:latin typeface="Verdana"/>
                <a:cs typeface="Verdana"/>
              </a:rPr>
              <a:t>T</a:t>
            </a:r>
            <a:r>
              <a:rPr sz="450" spc="-5" dirty="0">
                <a:latin typeface="Verdana"/>
                <a:cs typeface="Verdana"/>
              </a:rPr>
              <a:t>o</a:t>
            </a:r>
            <a:r>
              <a:rPr sz="450" spc="-15" dirty="0">
                <a:latin typeface="Verdana"/>
                <a:cs typeface="Verdana"/>
              </a:rPr>
              <a:t>t</a:t>
            </a:r>
            <a:r>
              <a:rPr sz="450" dirty="0">
                <a:latin typeface="Verdana"/>
                <a:cs typeface="Verdana"/>
              </a:rPr>
              <a:t>al</a:t>
            </a:r>
            <a:r>
              <a:rPr sz="450" spc="-12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Pe</a:t>
            </a:r>
            <a:r>
              <a:rPr sz="450" spc="-5" dirty="0">
                <a:latin typeface="Verdana"/>
                <a:cs typeface="Verdana"/>
              </a:rPr>
              <a:t>r</a:t>
            </a:r>
            <a:r>
              <a:rPr sz="450" spc="-10" dirty="0">
                <a:latin typeface="Verdana"/>
                <a:cs typeface="Verdana"/>
              </a:rPr>
              <a:t>m</a:t>
            </a:r>
            <a:r>
              <a:rPr sz="450" dirty="0">
                <a:latin typeface="Verdana"/>
                <a:cs typeface="Verdana"/>
              </a:rPr>
              <a:t>a</a:t>
            </a:r>
            <a:r>
              <a:rPr sz="450" spc="-15" dirty="0">
                <a:latin typeface="Verdana"/>
                <a:cs typeface="Verdana"/>
              </a:rPr>
              <a:t>n</a:t>
            </a:r>
            <a:r>
              <a:rPr sz="450" spc="-10" dirty="0">
                <a:latin typeface="Verdana"/>
                <a:cs typeface="Verdana"/>
              </a:rPr>
              <a:t>e</a:t>
            </a:r>
            <a:r>
              <a:rPr sz="450" spc="-5" dirty="0">
                <a:latin typeface="Verdana"/>
                <a:cs typeface="Verdana"/>
              </a:rPr>
              <a:t>n</a:t>
            </a:r>
            <a:r>
              <a:rPr sz="450" spc="20" dirty="0">
                <a:latin typeface="Verdana"/>
                <a:cs typeface="Verdana"/>
              </a:rPr>
              <a:t>t</a:t>
            </a:r>
            <a:r>
              <a:rPr sz="450" dirty="0">
                <a:latin typeface="Verdana"/>
                <a:cs typeface="Verdana"/>
              </a:rPr>
              <a:t>It </a:t>
            </a:r>
            <a:r>
              <a:rPr sz="450" spc="4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ems</a:t>
            </a:r>
            <a:r>
              <a:rPr sz="450" spc="-1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-</a:t>
            </a:r>
            <a:r>
              <a:rPr sz="450" spc="-10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B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416011" y="4396378"/>
            <a:ext cx="960119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S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dirty="0">
                <a:latin typeface="Verdana"/>
                <a:cs typeface="Verdana"/>
              </a:rPr>
              <a:t>b</a:t>
            </a:r>
            <a:r>
              <a:rPr sz="450" spc="-5" dirty="0">
                <a:latin typeface="Verdana"/>
                <a:cs typeface="Verdana"/>
              </a:rPr>
              <a:t>-</a:t>
            </a:r>
            <a:r>
              <a:rPr sz="450" spc="-20" dirty="0">
                <a:latin typeface="Verdana"/>
                <a:cs typeface="Verdana"/>
              </a:rPr>
              <a:t>T</a:t>
            </a:r>
            <a:r>
              <a:rPr sz="450" spc="-5" dirty="0">
                <a:latin typeface="Verdana"/>
                <a:cs typeface="Verdana"/>
              </a:rPr>
              <a:t>o</a:t>
            </a:r>
            <a:r>
              <a:rPr sz="450" spc="-15" dirty="0">
                <a:latin typeface="Verdana"/>
                <a:cs typeface="Verdana"/>
              </a:rPr>
              <a:t>t</a:t>
            </a:r>
            <a:r>
              <a:rPr sz="450" dirty="0">
                <a:latin typeface="Verdana"/>
                <a:cs typeface="Verdana"/>
              </a:rPr>
              <a:t>a</a:t>
            </a:r>
            <a:r>
              <a:rPr sz="450" spc="15" dirty="0">
                <a:latin typeface="Verdana"/>
                <a:cs typeface="Verdana"/>
              </a:rPr>
              <a:t>l</a:t>
            </a:r>
            <a:r>
              <a:rPr sz="450" spc="-10" dirty="0">
                <a:latin typeface="Verdana"/>
                <a:cs typeface="Verdana"/>
              </a:rPr>
              <a:t>C</a:t>
            </a:r>
            <a:r>
              <a:rPr sz="450" spc="-15" dirty="0">
                <a:latin typeface="Verdana"/>
                <a:cs typeface="Verdana"/>
              </a:rPr>
              <a:t>on</a:t>
            </a:r>
            <a:r>
              <a:rPr sz="450" spc="-10" dirty="0">
                <a:latin typeface="Verdana"/>
                <a:cs typeface="Verdana"/>
              </a:rPr>
              <a:t>s</a:t>
            </a:r>
            <a:r>
              <a:rPr sz="450" spc="-15" dirty="0">
                <a:latin typeface="Verdana"/>
                <a:cs typeface="Verdana"/>
              </a:rPr>
              <a:t>um</a:t>
            </a:r>
            <a:r>
              <a:rPr sz="450" spc="-10" dirty="0">
                <a:latin typeface="Verdana"/>
                <a:cs typeface="Verdana"/>
              </a:rPr>
              <a:t>ab</a:t>
            </a:r>
            <a:r>
              <a:rPr sz="450" spc="-20" dirty="0">
                <a:latin typeface="Verdana"/>
                <a:cs typeface="Verdana"/>
              </a:rPr>
              <a:t>l</a:t>
            </a:r>
            <a:r>
              <a:rPr sz="450" dirty="0">
                <a:latin typeface="Verdana"/>
                <a:cs typeface="Verdana"/>
              </a:rPr>
              <a:t>e </a:t>
            </a:r>
            <a:r>
              <a:rPr sz="450" spc="6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Items</a:t>
            </a:r>
            <a:r>
              <a:rPr sz="450" spc="-2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-</a:t>
            </a:r>
            <a:r>
              <a:rPr sz="450" spc="-10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C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594315" y="4485678"/>
            <a:ext cx="4457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0" dirty="0">
                <a:latin typeface="Verdana"/>
                <a:cs typeface="Verdana"/>
              </a:rPr>
              <a:t>T</a:t>
            </a:r>
            <a:r>
              <a:rPr sz="450" spc="-15" dirty="0">
                <a:latin typeface="Verdana"/>
                <a:cs typeface="Verdana"/>
              </a:rPr>
              <a:t>ot</a:t>
            </a:r>
            <a:r>
              <a:rPr sz="450" spc="-10" dirty="0">
                <a:latin typeface="Verdana"/>
                <a:cs typeface="Verdana"/>
              </a:rPr>
              <a:t>a</a:t>
            </a:r>
            <a:r>
              <a:rPr sz="450" dirty="0">
                <a:latin typeface="Verdana"/>
                <a:cs typeface="Verdana"/>
              </a:rPr>
              <a:t>l</a:t>
            </a:r>
            <a:r>
              <a:rPr sz="450" spc="-3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Pac</a:t>
            </a:r>
            <a:r>
              <a:rPr sz="450" spc="-10" dirty="0">
                <a:latin typeface="Verdana"/>
                <a:cs typeface="Verdana"/>
              </a:rPr>
              <a:t>k</a:t>
            </a:r>
            <a:r>
              <a:rPr sz="450" dirty="0">
                <a:latin typeface="Verdana"/>
                <a:cs typeface="Verdana"/>
              </a:rPr>
              <a:t>a</a:t>
            </a:r>
            <a:r>
              <a:rPr sz="450" spc="-10" dirty="0">
                <a:latin typeface="Verdana"/>
                <a:cs typeface="Verdana"/>
              </a:rPr>
              <a:t>g</a:t>
            </a:r>
            <a:r>
              <a:rPr sz="450" spc="-20" dirty="0">
                <a:latin typeface="Verdana"/>
                <a:cs typeface="Verdana"/>
              </a:rPr>
              <a:t>e</a:t>
            </a:r>
            <a:r>
              <a:rPr sz="450" dirty="0">
                <a:latin typeface="Verdana"/>
                <a:cs typeface="Verdana"/>
              </a:rPr>
              <a:t>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301933" y="4485678"/>
            <a:ext cx="29210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Verdana"/>
                <a:cs typeface="Verdana"/>
              </a:rPr>
              <a:t>Packages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345218" y="4485678"/>
            <a:ext cx="29210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Verdana"/>
                <a:cs typeface="Verdana"/>
              </a:rPr>
              <a:t>Packages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388502" y="4485678"/>
            <a:ext cx="29210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Verdana"/>
                <a:cs typeface="Verdana"/>
              </a:rPr>
              <a:t>Packages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594258" y="4574978"/>
            <a:ext cx="52895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0" dirty="0">
                <a:latin typeface="Verdana"/>
                <a:cs typeface="Verdana"/>
              </a:rPr>
              <a:t>T</a:t>
            </a:r>
            <a:r>
              <a:rPr sz="450" spc="-15" dirty="0">
                <a:latin typeface="Verdana"/>
                <a:cs typeface="Verdana"/>
              </a:rPr>
              <a:t>ot</a:t>
            </a:r>
            <a:r>
              <a:rPr sz="450" spc="-10" dirty="0">
                <a:latin typeface="Verdana"/>
                <a:cs typeface="Verdana"/>
              </a:rPr>
              <a:t>a</a:t>
            </a:r>
            <a:r>
              <a:rPr sz="450" dirty="0">
                <a:latin typeface="Verdana"/>
                <a:cs typeface="Verdana"/>
              </a:rPr>
              <a:t>l</a:t>
            </a:r>
            <a:r>
              <a:rPr sz="450" spc="-2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Va</a:t>
            </a:r>
            <a:r>
              <a:rPr sz="450" spc="-10" dirty="0">
                <a:latin typeface="Verdana"/>
                <a:cs typeface="Verdana"/>
              </a:rPr>
              <a:t>l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3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(</a:t>
            </a:r>
            <a:r>
              <a:rPr sz="450" spc="-10" dirty="0">
                <a:latin typeface="Verdana"/>
                <a:cs typeface="Verdana"/>
              </a:rPr>
              <a:t>G</a:t>
            </a:r>
            <a:r>
              <a:rPr sz="450" spc="-5" dirty="0">
                <a:latin typeface="Verdana"/>
                <a:cs typeface="Verdana"/>
              </a:rPr>
              <a:t>B</a:t>
            </a:r>
            <a:r>
              <a:rPr sz="450" dirty="0">
                <a:latin typeface="Verdana"/>
                <a:cs typeface="Verdana"/>
              </a:rPr>
              <a:t>P)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92503" y="4574978"/>
            <a:ext cx="6223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£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475389" y="4574978"/>
            <a:ext cx="52069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-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301875" y="4574978"/>
            <a:ext cx="96266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8505" algn="l"/>
                <a:tab pos="922655" algn="l"/>
              </a:tabLst>
            </a:pPr>
            <a:r>
              <a:rPr sz="450" dirty="0">
                <a:latin typeface="Verdana"/>
                <a:cs typeface="Verdana"/>
              </a:rPr>
              <a:t>Va</a:t>
            </a:r>
            <a:r>
              <a:rPr sz="450" spc="-10" dirty="0">
                <a:latin typeface="Verdana"/>
                <a:cs typeface="Verdana"/>
              </a:rPr>
              <a:t>l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3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(</a:t>
            </a:r>
            <a:r>
              <a:rPr sz="450" spc="-10" dirty="0">
                <a:latin typeface="Verdana"/>
                <a:cs typeface="Verdana"/>
              </a:rPr>
              <a:t>G</a:t>
            </a:r>
            <a:r>
              <a:rPr sz="450" spc="-5" dirty="0">
                <a:latin typeface="Verdana"/>
                <a:cs typeface="Verdana"/>
              </a:rPr>
              <a:t>B</a:t>
            </a:r>
            <a:r>
              <a:rPr sz="450" dirty="0">
                <a:latin typeface="Verdana"/>
                <a:cs typeface="Verdana"/>
              </a:rPr>
              <a:t>P)	£	-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345218" y="4574978"/>
            <a:ext cx="86804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7880" algn="l"/>
              </a:tabLst>
            </a:pPr>
            <a:r>
              <a:rPr sz="450" dirty="0">
                <a:latin typeface="Verdana"/>
                <a:cs typeface="Verdana"/>
              </a:rPr>
              <a:t>Va</a:t>
            </a:r>
            <a:r>
              <a:rPr sz="450" spc="-10" dirty="0">
                <a:latin typeface="Verdana"/>
                <a:cs typeface="Verdana"/>
              </a:rPr>
              <a:t>l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3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(</a:t>
            </a:r>
            <a:r>
              <a:rPr sz="450" spc="-10" dirty="0">
                <a:latin typeface="Verdana"/>
                <a:cs typeface="Verdana"/>
              </a:rPr>
              <a:t>G</a:t>
            </a:r>
            <a:r>
              <a:rPr sz="450" spc="-5" dirty="0">
                <a:latin typeface="Verdana"/>
                <a:cs typeface="Verdana"/>
              </a:rPr>
              <a:t>B</a:t>
            </a:r>
            <a:r>
              <a:rPr sz="450" dirty="0">
                <a:latin typeface="Verdana"/>
                <a:cs typeface="Verdana"/>
              </a:rPr>
              <a:t>P)	£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335050" y="4574978"/>
            <a:ext cx="38290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-</a:t>
            </a:r>
            <a:r>
              <a:rPr sz="450" spc="-30" dirty="0">
                <a:latin typeface="Verdana"/>
                <a:cs typeface="Verdana"/>
              </a:rPr>
              <a:t> </a:t>
            </a:r>
            <a:r>
              <a:rPr sz="450" spc="-20" dirty="0">
                <a:latin typeface="Verdana"/>
                <a:cs typeface="Verdana"/>
              </a:rPr>
              <a:t>aVlue(GBP)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175526" y="4574978"/>
            <a:ext cx="6223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£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422405" y="4574978"/>
            <a:ext cx="52069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-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594258" y="4666016"/>
            <a:ext cx="55880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0" dirty="0">
                <a:latin typeface="Verdana"/>
                <a:cs typeface="Verdana"/>
              </a:rPr>
              <a:t>T</a:t>
            </a:r>
            <a:r>
              <a:rPr sz="450" spc="-15" dirty="0">
                <a:latin typeface="Verdana"/>
                <a:cs typeface="Verdana"/>
              </a:rPr>
              <a:t>ot</a:t>
            </a:r>
            <a:r>
              <a:rPr sz="450" spc="-10" dirty="0">
                <a:latin typeface="Verdana"/>
                <a:cs typeface="Verdana"/>
              </a:rPr>
              <a:t>a</a:t>
            </a:r>
            <a:r>
              <a:rPr sz="450" dirty="0">
                <a:latin typeface="Verdana"/>
                <a:cs typeface="Verdana"/>
              </a:rPr>
              <a:t>l</a:t>
            </a:r>
            <a:r>
              <a:rPr sz="450" spc="-20" dirty="0">
                <a:latin typeface="Verdana"/>
                <a:cs typeface="Verdana"/>
              </a:rPr>
              <a:t> G</a:t>
            </a:r>
            <a:r>
              <a:rPr sz="450" spc="-15" dirty="0">
                <a:latin typeface="Verdana"/>
                <a:cs typeface="Verdana"/>
              </a:rPr>
              <a:t>ro</a:t>
            </a:r>
            <a:r>
              <a:rPr sz="450" spc="-10" dirty="0">
                <a:latin typeface="Verdana"/>
                <a:cs typeface="Verdana"/>
              </a:rPr>
              <a:t>s</a:t>
            </a:r>
            <a:r>
              <a:rPr sz="450" dirty="0">
                <a:latin typeface="Verdana"/>
                <a:cs typeface="Verdana"/>
              </a:rPr>
              <a:t>s</a:t>
            </a:r>
            <a:r>
              <a:rPr sz="450" spc="-4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W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10" dirty="0">
                <a:latin typeface="Verdana"/>
                <a:cs typeface="Verdana"/>
              </a:rPr>
              <a:t>i</a:t>
            </a:r>
            <a:r>
              <a:rPr sz="450" dirty="0">
                <a:latin typeface="Verdana"/>
                <a:cs typeface="Verdana"/>
              </a:rPr>
              <a:t>g</a:t>
            </a:r>
            <a:r>
              <a:rPr sz="450" spc="-5" dirty="0">
                <a:latin typeface="Verdana"/>
                <a:cs typeface="Verdana"/>
              </a:rPr>
              <a:t>h</a:t>
            </a:r>
            <a:r>
              <a:rPr sz="450" dirty="0">
                <a:latin typeface="Verdana"/>
                <a:cs typeface="Verdana"/>
              </a:rPr>
              <a:t>t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560939" y="4666013"/>
            <a:ext cx="6223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0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302107" y="4666013"/>
            <a:ext cx="40513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0" dirty="0">
                <a:latin typeface="Verdana"/>
                <a:cs typeface="Verdana"/>
              </a:rPr>
              <a:t>G</a:t>
            </a:r>
            <a:r>
              <a:rPr sz="450" spc="-15" dirty="0">
                <a:latin typeface="Verdana"/>
                <a:cs typeface="Verdana"/>
              </a:rPr>
              <a:t>ro</a:t>
            </a:r>
            <a:r>
              <a:rPr sz="450" spc="-10" dirty="0">
                <a:latin typeface="Verdana"/>
                <a:cs typeface="Verdana"/>
              </a:rPr>
              <a:t>s</a:t>
            </a:r>
            <a:r>
              <a:rPr sz="450" dirty="0">
                <a:latin typeface="Verdana"/>
                <a:cs typeface="Verdana"/>
              </a:rPr>
              <a:t>s</a:t>
            </a:r>
            <a:r>
              <a:rPr sz="450" spc="-1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W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10" dirty="0">
                <a:latin typeface="Verdana"/>
                <a:cs typeface="Verdana"/>
              </a:rPr>
              <a:t>ig</a:t>
            </a:r>
            <a:r>
              <a:rPr sz="450" spc="-5" dirty="0">
                <a:latin typeface="Verdana"/>
                <a:cs typeface="Verdana"/>
              </a:rPr>
              <a:t>h</a:t>
            </a:r>
            <a:r>
              <a:rPr sz="450" dirty="0">
                <a:latin typeface="Verdana"/>
                <a:cs typeface="Verdana"/>
              </a:rPr>
              <a:t>t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345449" y="4666013"/>
            <a:ext cx="40513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0" dirty="0">
                <a:latin typeface="Verdana"/>
                <a:cs typeface="Verdana"/>
              </a:rPr>
              <a:t>G</a:t>
            </a:r>
            <a:r>
              <a:rPr sz="450" spc="-15" dirty="0">
                <a:latin typeface="Verdana"/>
                <a:cs typeface="Verdana"/>
              </a:rPr>
              <a:t>ro</a:t>
            </a:r>
            <a:r>
              <a:rPr sz="450" spc="-10" dirty="0">
                <a:latin typeface="Verdana"/>
                <a:cs typeface="Verdana"/>
              </a:rPr>
              <a:t>s</a:t>
            </a:r>
            <a:r>
              <a:rPr sz="450" dirty="0">
                <a:latin typeface="Verdana"/>
                <a:cs typeface="Verdana"/>
              </a:rPr>
              <a:t>s</a:t>
            </a:r>
            <a:r>
              <a:rPr sz="450" spc="-1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W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10" dirty="0">
                <a:latin typeface="Verdana"/>
                <a:cs typeface="Verdana"/>
              </a:rPr>
              <a:t>ig</a:t>
            </a:r>
            <a:r>
              <a:rPr sz="450" spc="-5" dirty="0">
                <a:latin typeface="Verdana"/>
                <a:cs typeface="Verdana"/>
              </a:rPr>
              <a:t>h</a:t>
            </a:r>
            <a:r>
              <a:rPr sz="450" dirty="0">
                <a:latin typeface="Verdana"/>
                <a:cs typeface="Verdana"/>
              </a:rPr>
              <a:t>t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388791" y="4666013"/>
            <a:ext cx="40195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0" dirty="0">
                <a:latin typeface="Verdana"/>
                <a:cs typeface="Verdana"/>
              </a:rPr>
              <a:t>G</a:t>
            </a:r>
            <a:r>
              <a:rPr sz="450" spc="-15" dirty="0">
                <a:latin typeface="Verdana"/>
                <a:cs typeface="Verdana"/>
              </a:rPr>
              <a:t>ro</a:t>
            </a:r>
            <a:r>
              <a:rPr sz="450" spc="-10" dirty="0">
                <a:latin typeface="Verdana"/>
                <a:cs typeface="Verdana"/>
              </a:rPr>
              <a:t>s</a:t>
            </a:r>
            <a:r>
              <a:rPr sz="450" dirty="0">
                <a:latin typeface="Verdana"/>
                <a:cs typeface="Verdana"/>
              </a:rPr>
              <a:t>s</a:t>
            </a:r>
            <a:r>
              <a:rPr sz="450" spc="-1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W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10" dirty="0">
                <a:latin typeface="Verdana"/>
                <a:cs typeface="Verdana"/>
              </a:rPr>
              <a:t>ig</a:t>
            </a:r>
            <a:r>
              <a:rPr sz="450" spc="-15" dirty="0">
                <a:latin typeface="Verdana"/>
                <a:cs typeface="Verdana"/>
              </a:rPr>
              <a:t>ht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594547" y="4755313"/>
            <a:ext cx="49530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20" dirty="0">
                <a:latin typeface="Verdana"/>
                <a:cs typeface="Verdana"/>
              </a:rPr>
              <a:t>T</a:t>
            </a:r>
            <a:r>
              <a:rPr sz="450" spc="-15" dirty="0">
                <a:latin typeface="Verdana"/>
                <a:cs typeface="Verdana"/>
              </a:rPr>
              <a:t>ot</a:t>
            </a:r>
            <a:r>
              <a:rPr sz="450" spc="-10" dirty="0">
                <a:latin typeface="Verdana"/>
                <a:cs typeface="Verdana"/>
              </a:rPr>
              <a:t>a</a:t>
            </a:r>
            <a:r>
              <a:rPr sz="450" dirty="0">
                <a:latin typeface="Verdana"/>
                <a:cs typeface="Verdana"/>
              </a:rPr>
              <a:t>l</a:t>
            </a:r>
            <a:r>
              <a:rPr sz="450" spc="-2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N</a:t>
            </a:r>
            <a:r>
              <a:rPr sz="450" dirty="0">
                <a:latin typeface="Verdana"/>
                <a:cs typeface="Verdana"/>
              </a:rPr>
              <a:t>et</a:t>
            </a:r>
            <a:r>
              <a:rPr sz="450" spc="-90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W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10" dirty="0">
                <a:latin typeface="Verdana"/>
                <a:cs typeface="Verdana"/>
              </a:rPr>
              <a:t>i</a:t>
            </a:r>
            <a:r>
              <a:rPr sz="450" dirty="0">
                <a:latin typeface="Verdana"/>
                <a:cs typeface="Verdana"/>
              </a:rPr>
              <a:t>g</a:t>
            </a:r>
            <a:r>
              <a:rPr sz="450" spc="-5" dirty="0">
                <a:latin typeface="Verdana"/>
                <a:cs typeface="Verdana"/>
              </a:rPr>
              <a:t>h</a:t>
            </a:r>
            <a:r>
              <a:rPr sz="450" dirty="0">
                <a:latin typeface="Verdana"/>
                <a:cs typeface="Verdana"/>
              </a:rPr>
              <a:t>t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560939" y="4755310"/>
            <a:ext cx="6223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Verdana"/>
                <a:cs typeface="Verdana"/>
              </a:rPr>
              <a:t>0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302107" y="4755310"/>
            <a:ext cx="34290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Verdana"/>
                <a:cs typeface="Verdana"/>
              </a:rPr>
              <a:t>N</a:t>
            </a:r>
            <a:r>
              <a:rPr sz="450" dirty="0">
                <a:latin typeface="Verdana"/>
                <a:cs typeface="Verdana"/>
              </a:rPr>
              <a:t>et</a:t>
            </a:r>
            <a:r>
              <a:rPr sz="450" spc="-6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W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10" dirty="0">
                <a:latin typeface="Verdana"/>
                <a:cs typeface="Verdana"/>
              </a:rPr>
              <a:t>i</a:t>
            </a:r>
            <a:r>
              <a:rPr sz="450" dirty="0">
                <a:latin typeface="Verdana"/>
                <a:cs typeface="Verdana"/>
              </a:rPr>
              <a:t>g</a:t>
            </a:r>
            <a:r>
              <a:rPr sz="450" spc="-5" dirty="0">
                <a:latin typeface="Verdana"/>
                <a:cs typeface="Verdana"/>
              </a:rPr>
              <a:t>h</a:t>
            </a:r>
            <a:r>
              <a:rPr sz="450" dirty="0">
                <a:latin typeface="Verdana"/>
                <a:cs typeface="Verdana"/>
              </a:rPr>
              <a:t>t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345391" y="4755310"/>
            <a:ext cx="34290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Verdana"/>
                <a:cs typeface="Verdana"/>
              </a:rPr>
              <a:t>N</a:t>
            </a:r>
            <a:r>
              <a:rPr sz="450" dirty="0">
                <a:latin typeface="Verdana"/>
                <a:cs typeface="Verdana"/>
              </a:rPr>
              <a:t>et</a:t>
            </a:r>
            <a:r>
              <a:rPr sz="450" spc="-6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W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10" dirty="0">
                <a:latin typeface="Verdana"/>
                <a:cs typeface="Verdana"/>
              </a:rPr>
              <a:t>i</a:t>
            </a:r>
            <a:r>
              <a:rPr sz="450" dirty="0">
                <a:latin typeface="Verdana"/>
                <a:cs typeface="Verdana"/>
              </a:rPr>
              <a:t>g</a:t>
            </a:r>
            <a:r>
              <a:rPr sz="450" spc="-5" dirty="0">
                <a:latin typeface="Verdana"/>
                <a:cs typeface="Verdana"/>
              </a:rPr>
              <a:t>h</a:t>
            </a:r>
            <a:r>
              <a:rPr sz="450" dirty="0">
                <a:latin typeface="Verdana"/>
                <a:cs typeface="Verdana"/>
              </a:rPr>
              <a:t>t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388676" y="4755310"/>
            <a:ext cx="34290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-5" dirty="0">
                <a:latin typeface="Verdana"/>
                <a:cs typeface="Verdana"/>
              </a:rPr>
              <a:t>N</a:t>
            </a:r>
            <a:r>
              <a:rPr sz="450" dirty="0">
                <a:latin typeface="Verdana"/>
                <a:cs typeface="Verdana"/>
              </a:rPr>
              <a:t>et</a:t>
            </a:r>
            <a:r>
              <a:rPr sz="450" spc="-65" dirty="0">
                <a:latin typeface="Verdana"/>
                <a:cs typeface="Verdana"/>
              </a:rPr>
              <a:t> </a:t>
            </a:r>
            <a:r>
              <a:rPr sz="450" spc="10" dirty="0">
                <a:latin typeface="Verdana"/>
                <a:cs typeface="Verdana"/>
              </a:rPr>
              <a:t>W</a:t>
            </a:r>
            <a:r>
              <a:rPr sz="450" dirty="0">
                <a:latin typeface="Verdana"/>
                <a:cs typeface="Verdana"/>
              </a:rPr>
              <a:t>e</a:t>
            </a:r>
            <a:r>
              <a:rPr sz="450" spc="-10" dirty="0">
                <a:latin typeface="Verdana"/>
                <a:cs typeface="Verdana"/>
              </a:rPr>
              <a:t>i</a:t>
            </a:r>
            <a:r>
              <a:rPr sz="450" dirty="0">
                <a:latin typeface="Verdana"/>
                <a:cs typeface="Verdana"/>
              </a:rPr>
              <a:t>g</a:t>
            </a:r>
            <a:r>
              <a:rPr sz="450" spc="-5" dirty="0">
                <a:latin typeface="Verdana"/>
                <a:cs typeface="Verdana"/>
              </a:rPr>
              <a:t>h</a:t>
            </a:r>
            <a:r>
              <a:rPr sz="450" dirty="0">
                <a:latin typeface="Verdana"/>
                <a:cs typeface="Verdana"/>
              </a:rPr>
              <a:t>t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594431" y="4845711"/>
            <a:ext cx="523049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8535" algn="l"/>
                <a:tab pos="2719705" algn="l"/>
                <a:tab pos="3763645" algn="l"/>
                <a:tab pos="4806950" algn="l"/>
              </a:tabLst>
            </a:pPr>
            <a:r>
              <a:rPr sz="450" spc="-20" dirty="0">
                <a:latin typeface="Verdana"/>
                <a:cs typeface="Verdana"/>
              </a:rPr>
              <a:t>T</a:t>
            </a:r>
            <a:r>
              <a:rPr sz="450" spc="-15" dirty="0">
                <a:latin typeface="Verdana"/>
                <a:cs typeface="Verdana"/>
              </a:rPr>
              <a:t>ot</a:t>
            </a:r>
            <a:r>
              <a:rPr sz="450" spc="-10" dirty="0">
                <a:latin typeface="Verdana"/>
                <a:cs typeface="Verdana"/>
              </a:rPr>
              <a:t>a</a:t>
            </a:r>
            <a:r>
              <a:rPr sz="450" dirty="0">
                <a:latin typeface="Verdana"/>
                <a:cs typeface="Verdana"/>
              </a:rPr>
              <a:t>l</a:t>
            </a:r>
            <a:r>
              <a:rPr sz="450" spc="-2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V</a:t>
            </a:r>
            <a:r>
              <a:rPr sz="450" spc="-5" dirty="0">
                <a:latin typeface="Verdana"/>
                <a:cs typeface="Verdana"/>
              </a:rPr>
              <a:t>o</a:t>
            </a:r>
            <a:r>
              <a:rPr sz="450" spc="-10" dirty="0">
                <a:latin typeface="Verdana"/>
                <a:cs typeface="Verdana"/>
              </a:rPr>
              <a:t>l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dirty="0">
                <a:latin typeface="Verdana"/>
                <a:cs typeface="Verdana"/>
              </a:rPr>
              <a:t>me</a:t>
            </a:r>
            <a:r>
              <a:rPr sz="450" spc="-5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(</a:t>
            </a:r>
            <a:r>
              <a:rPr sz="450" dirty="0">
                <a:latin typeface="Verdana"/>
                <a:cs typeface="Verdana"/>
              </a:rPr>
              <a:t>cb</a:t>
            </a:r>
            <a:r>
              <a:rPr sz="450" spc="-10" dirty="0">
                <a:latin typeface="Verdana"/>
                <a:cs typeface="Verdana"/>
              </a:rPr>
              <a:t>m</a:t>
            </a:r>
            <a:r>
              <a:rPr sz="450" dirty="0">
                <a:latin typeface="Verdana"/>
                <a:cs typeface="Verdana"/>
              </a:rPr>
              <a:t>)	0	V</a:t>
            </a:r>
            <a:r>
              <a:rPr sz="450" spc="-5" dirty="0">
                <a:latin typeface="Verdana"/>
                <a:cs typeface="Verdana"/>
              </a:rPr>
              <a:t>o</a:t>
            </a:r>
            <a:r>
              <a:rPr sz="450" spc="-10" dirty="0">
                <a:latin typeface="Verdana"/>
                <a:cs typeface="Verdana"/>
              </a:rPr>
              <a:t>l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dirty="0">
                <a:latin typeface="Verdana"/>
                <a:cs typeface="Verdana"/>
              </a:rPr>
              <a:t>me</a:t>
            </a:r>
            <a:r>
              <a:rPr sz="450" spc="-2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(</a:t>
            </a:r>
            <a:r>
              <a:rPr sz="450" dirty="0">
                <a:latin typeface="Verdana"/>
                <a:cs typeface="Verdana"/>
              </a:rPr>
              <a:t>cbm)	V</a:t>
            </a:r>
            <a:r>
              <a:rPr sz="450" spc="-5" dirty="0">
                <a:latin typeface="Verdana"/>
                <a:cs typeface="Verdana"/>
              </a:rPr>
              <a:t>o</a:t>
            </a:r>
            <a:r>
              <a:rPr sz="450" spc="-10" dirty="0">
                <a:latin typeface="Verdana"/>
                <a:cs typeface="Verdana"/>
              </a:rPr>
              <a:t>l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dirty="0">
                <a:latin typeface="Verdana"/>
                <a:cs typeface="Verdana"/>
              </a:rPr>
              <a:t>me</a:t>
            </a:r>
            <a:r>
              <a:rPr sz="450" spc="-2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(</a:t>
            </a:r>
            <a:r>
              <a:rPr sz="450" dirty="0">
                <a:latin typeface="Verdana"/>
                <a:cs typeface="Verdana"/>
              </a:rPr>
              <a:t>cbm)	V</a:t>
            </a:r>
            <a:r>
              <a:rPr sz="450" spc="-5" dirty="0">
                <a:latin typeface="Verdana"/>
                <a:cs typeface="Verdana"/>
              </a:rPr>
              <a:t>o</a:t>
            </a:r>
            <a:r>
              <a:rPr sz="450" spc="-10" dirty="0">
                <a:latin typeface="Verdana"/>
                <a:cs typeface="Verdana"/>
              </a:rPr>
              <a:t>l</a:t>
            </a:r>
            <a:r>
              <a:rPr sz="450" spc="-5" dirty="0">
                <a:latin typeface="Verdana"/>
                <a:cs typeface="Verdana"/>
              </a:rPr>
              <a:t>u</a:t>
            </a:r>
            <a:r>
              <a:rPr sz="450" dirty="0">
                <a:latin typeface="Verdana"/>
                <a:cs typeface="Verdana"/>
              </a:rPr>
              <a:t>me</a:t>
            </a:r>
            <a:r>
              <a:rPr sz="450" spc="-2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(</a:t>
            </a:r>
            <a:r>
              <a:rPr sz="450" dirty="0">
                <a:latin typeface="Verdana"/>
                <a:cs typeface="Verdana"/>
              </a:rPr>
              <a:t>cbm)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601973" y="5039106"/>
            <a:ext cx="6789420" cy="91440"/>
          </a:xfrm>
          <a:prstGeom prst="rect">
            <a:avLst/>
          </a:prstGeom>
          <a:ln w="4571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40"/>
              </a:spcBef>
            </a:pPr>
            <a:r>
              <a:rPr sz="450" spc="5" dirty="0">
                <a:latin typeface="Verdana"/>
                <a:cs typeface="Verdana"/>
              </a:rPr>
              <a:t>We</a:t>
            </a:r>
            <a:r>
              <a:rPr sz="450" spc="-3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hereby</a:t>
            </a:r>
            <a:r>
              <a:rPr sz="450" spc="-6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certify</a:t>
            </a:r>
            <a:r>
              <a:rPr sz="450" spc="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that</a:t>
            </a:r>
            <a:r>
              <a:rPr sz="450" spc="-10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the</a:t>
            </a:r>
            <a:r>
              <a:rPr sz="450" spc="-5" dirty="0">
                <a:latin typeface="Verdana"/>
                <a:cs typeface="Verdana"/>
              </a:rPr>
              <a:t> prices</a:t>
            </a:r>
            <a:r>
              <a:rPr sz="450" spc="-3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stated</a:t>
            </a:r>
            <a:r>
              <a:rPr sz="450" spc="-55" dirty="0">
                <a:latin typeface="Verdana"/>
                <a:cs typeface="Verdana"/>
              </a:rPr>
              <a:t> </a:t>
            </a:r>
            <a:r>
              <a:rPr sz="450" spc="-10" dirty="0">
                <a:latin typeface="Verdana"/>
                <a:cs typeface="Verdana"/>
              </a:rPr>
              <a:t>in</a:t>
            </a:r>
            <a:r>
              <a:rPr sz="450" spc="-2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this</a:t>
            </a:r>
            <a:r>
              <a:rPr sz="450" spc="25" dirty="0">
                <a:latin typeface="Verdana"/>
                <a:cs typeface="Verdana"/>
              </a:rPr>
              <a:t> </a:t>
            </a:r>
            <a:r>
              <a:rPr sz="450" spc="-15" dirty="0">
                <a:latin typeface="Verdana"/>
                <a:cs typeface="Verdana"/>
              </a:rPr>
              <a:t>invoice</a:t>
            </a:r>
            <a:r>
              <a:rPr sz="450" spc="-2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are the</a:t>
            </a:r>
            <a:r>
              <a:rPr sz="450" spc="-1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current</a:t>
            </a:r>
            <a:r>
              <a:rPr sz="450" spc="-70" dirty="0">
                <a:latin typeface="Verdana"/>
                <a:cs typeface="Verdana"/>
              </a:rPr>
              <a:t> </a:t>
            </a:r>
            <a:r>
              <a:rPr sz="450" spc="-10" dirty="0">
                <a:latin typeface="Verdana"/>
                <a:cs typeface="Verdana"/>
              </a:rPr>
              <a:t>export</a:t>
            </a:r>
            <a:r>
              <a:rPr sz="450" spc="-6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market</a:t>
            </a:r>
            <a:r>
              <a:rPr sz="450" spc="-11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prices for</a:t>
            </a:r>
            <a:r>
              <a:rPr sz="450" spc="-5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the</a:t>
            </a:r>
            <a:r>
              <a:rPr sz="450" spc="1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merchandise</a:t>
            </a:r>
            <a:r>
              <a:rPr sz="450" spc="-6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described</a:t>
            </a:r>
            <a:r>
              <a:rPr sz="450" spc="-5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and</a:t>
            </a:r>
            <a:r>
              <a:rPr sz="450" spc="-1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we</a:t>
            </a:r>
            <a:r>
              <a:rPr sz="45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accept</a:t>
            </a:r>
            <a:r>
              <a:rPr sz="450" spc="-70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full</a:t>
            </a:r>
            <a:r>
              <a:rPr sz="450" spc="-2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responsibility</a:t>
            </a:r>
            <a:r>
              <a:rPr sz="450" spc="-6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for</a:t>
            </a:r>
            <a:r>
              <a:rPr sz="450" spc="1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any </a:t>
            </a:r>
            <a:r>
              <a:rPr sz="450" spc="-10" dirty="0">
                <a:latin typeface="Verdana"/>
                <a:cs typeface="Verdana"/>
              </a:rPr>
              <a:t>inaccuracies</a:t>
            </a:r>
            <a:r>
              <a:rPr sz="450" spc="2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or</a:t>
            </a:r>
            <a:r>
              <a:rPr sz="450" spc="5" dirty="0">
                <a:latin typeface="Verdana"/>
                <a:cs typeface="Verdana"/>
              </a:rPr>
              <a:t> </a:t>
            </a:r>
            <a:r>
              <a:rPr sz="450" spc="-5" dirty="0">
                <a:latin typeface="Verdana"/>
                <a:cs typeface="Verdana"/>
              </a:rPr>
              <a:t>errors </a:t>
            </a:r>
            <a:r>
              <a:rPr sz="450" spc="-15" dirty="0">
                <a:latin typeface="Verdana"/>
                <a:cs typeface="Verdana"/>
              </a:rPr>
              <a:t>herein.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673946" y="4539964"/>
            <a:ext cx="677545" cy="29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 algn="just">
              <a:lnSpc>
                <a:spcPct val="131100"/>
              </a:lnSpc>
              <a:spcBef>
                <a:spcPts val="100"/>
              </a:spcBef>
            </a:pPr>
            <a:r>
              <a:rPr sz="450" dirty="0">
                <a:latin typeface="Verdana"/>
                <a:cs typeface="Verdana"/>
              </a:rPr>
              <a:t>A</a:t>
            </a:r>
            <a:r>
              <a:rPr sz="450" spc="11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=</a:t>
            </a:r>
            <a:r>
              <a:rPr sz="450" spc="114" dirty="0">
                <a:latin typeface="Verdana"/>
                <a:cs typeface="Verdana"/>
              </a:rPr>
              <a:t> </a:t>
            </a:r>
            <a:r>
              <a:rPr sz="450" spc="-20" dirty="0">
                <a:latin typeface="Verdana"/>
                <a:cs typeface="Verdana"/>
              </a:rPr>
              <a:t>Temporary</a:t>
            </a:r>
            <a:r>
              <a:rPr sz="450" spc="95" dirty="0">
                <a:latin typeface="Verdana"/>
                <a:cs typeface="Verdana"/>
              </a:rPr>
              <a:t> </a:t>
            </a:r>
            <a:r>
              <a:rPr sz="450" spc="-20" dirty="0">
                <a:latin typeface="Verdana"/>
                <a:cs typeface="Verdana"/>
              </a:rPr>
              <a:t>Items </a:t>
            </a:r>
            <a:r>
              <a:rPr sz="450" spc="-14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B</a:t>
            </a:r>
            <a:r>
              <a:rPr sz="450" spc="100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=</a:t>
            </a:r>
            <a:r>
              <a:rPr sz="450" spc="100" dirty="0">
                <a:latin typeface="Verdana"/>
                <a:cs typeface="Verdana"/>
              </a:rPr>
              <a:t> </a:t>
            </a:r>
            <a:r>
              <a:rPr sz="450" spc="-10" dirty="0">
                <a:latin typeface="Verdana"/>
                <a:cs typeface="Verdana"/>
              </a:rPr>
              <a:t>Permanent</a:t>
            </a:r>
            <a:r>
              <a:rPr sz="450" spc="80" dirty="0">
                <a:latin typeface="Verdana"/>
                <a:cs typeface="Verdana"/>
              </a:rPr>
              <a:t> </a:t>
            </a:r>
            <a:r>
              <a:rPr sz="450" spc="-20" dirty="0">
                <a:latin typeface="Verdana"/>
                <a:cs typeface="Verdana"/>
              </a:rPr>
              <a:t>Items </a:t>
            </a:r>
            <a:r>
              <a:rPr sz="450" spc="-145" dirty="0">
                <a:latin typeface="Verdana"/>
                <a:cs typeface="Verdana"/>
              </a:rPr>
              <a:t> </a:t>
            </a:r>
            <a:r>
              <a:rPr sz="450" dirty="0">
                <a:latin typeface="Verdana"/>
                <a:cs typeface="Verdana"/>
              </a:rPr>
              <a:t>C =</a:t>
            </a:r>
            <a:r>
              <a:rPr sz="450" spc="-90" dirty="0">
                <a:latin typeface="Verdana"/>
                <a:cs typeface="Verdana"/>
              </a:rPr>
              <a:t> </a:t>
            </a:r>
            <a:r>
              <a:rPr sz="675" spc="-15" baseline="6172" dirty="0">
                <a:latin typeface="Verdana"/>
                <a:cs typeface="Verdana"/>
              </a:rPr>
              <a:t>C</a:t>
            </a:r>
            <a:r>
              <a:rPr sz="675" spc="-22" baseline="6172" dirty="0">
                <a:latin typeface="Verdana"/>
                <a:cs typeface="Verdana"/>
              </a:rPr>
              <a:t>on</a:t>
            </a:r>
            <a:r>
              <a:rPr sz="675" spc="-15" baseline="6172" dirty="0">
                <a:latin typeface="Verdana"/>
                <a:cs typeface="Verdana"/>
              </a:rPr>
              <a:t>s</a:t>
            </a:r>
            <a:r>
              <a:rPr sz="675" spc="-22" baseline="6172" dirty="0">
                <a:latin typeface="Verdana"/>
                <a:cs typeface="Verdana"/>
              </a:rPr>
              <a:t>um</a:t>
            </a:r>
            <a:r>
              <a:rPr sz="675" spc="-15" baseline="6172" dirty="0">
                <a:latin typeface="Verdana"/>
                <a:cs typeface="Verdana"/>
              </a:rPr>
              <a:t>ab</a:t>
            </a:r>
            <a:r>
              <a:rPr sz="675" spc="-30" baseline="6172" dirty="0">
                <a:latin typeface="Verdana"/>
                <a:cs typeface="Verdana"/>
              </a:rPr>
              <a:t>l</a:t>
            </a:r>
            <a:r>
              <a:rPr sz="675" baseline="6172" dirty="0">
                <a:latin typeface="Verdana"/>
                <a:cs typeface="Verdana"/>
              </a:rPr>
              <a:t>e</a:t>
            </a:r>
            <a:endParaRPr sz="675" baseline="6172">
              <a:latin typeface="Verdana"/>
              <a:cs typeface="Verdan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280733" y="5259003"/>
            <a:ext cx="365506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5080" indent="-6921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example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commercial invoice</a:t>
            </a:r>
            <a:r>
              <a:rPr sz="1400" dirty="0">
                <a:latin typeface="Calibri"/>
                <a:cs typeface="Calibri"/>
              </a:rPr>
              <a:t> is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displayed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above.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ic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ow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h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sz="1400" u="sng" spc="-35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351420" y="64730"/>
            <a:ext cx="323151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D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 C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U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M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</a:t>
            </a:r>
            <a:r>
              <a:rPr b="1" spc="-15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826410" y="4584462"/>
            <a:ext cx="1672589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22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Exhibitor Name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</a:t>
            </a:r>
            <a:r>
              <a:rPr sz="1400" spc="-7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wf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t</a:t>
            </a:r>
          </a:p>
          <a:p>
            <a:pPr marL="12700" marR="42545">
              <a:lnSpc>
                <a:spcPct val="100000"/>
              </a:lnSpc>
              <a:spcBef>
                <a:spcPts val="5"/>
              </a:spcBef>
            </a:pPr>
            <a:r>
              <a:rPr lang="en-GB" sz="1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Elevate</a:t>
            </a:r>
            <a:r>
              <a:rPr lang="en-GB"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202</a:t>
            </a:r>
            <a:r>
              <a:rPr lang="en-GB" sz="1400" spc="-5" dirty="0">
                <a:latin typeface="Calibri"/>
                <a:cs typeface="Calibri"/>
              </a:rPr>
              <a:t>2</a:t>
            </a:r>
          </a:p>
          <a:p>
            <a:pPr marL="12700" marR="425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Hall / </a:t>
            </a:r>
            <a:r>
              <a:rPr sz="1400" spc="-5" dirty="0">
                <a:latin typeface="Calibri"/>
                <a:cs typeface="Calibri"/>
              </a:rPr>
              <a:t>Stand Number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ExCel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One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Western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Gateway,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Royal </a:t>
            </a:r>
            <a:r>
              <a:rPr sz="1400" spc="-5" dirty="0">
                <a:latin typeface="Calibri"/>
                <a:cs typeface="Calibri"/>
              </a:rPr>
              <a:t>Victoria Dock,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London,</a:t>
            </a:r>
            <a:r>
              <a:rPr lang="en-GB" sz="1400" spc="-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E161XL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96645" y="4551427"/>
            <a:ext cx="2250333" cy="1867788"/>
          </a:xfrm>
          <a:custGeom>
            <a:avLst/>
            <a:gdLst/>
            <a:ahLst/>
            <a:cxnLst/>
            <a:rect l="l" t="t" r="r" b="b"/>
            <a:pathLst>
              <a:path w="2269490" h="1953895">
                <a:moveTo>
                  <a:pt x="0" y="0"/>
                </a:moveTo>
                <a:lnTo>
                  <a:pt x="2269236" y="0"/>
                </a:lnTo>
                <a:lnTo>
                  <a:pt x="2269236" y="1953768"/>
                </a:lnTo>
                <a:lnTo>
                  <a:pt x="0" y="195376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51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9353802" y="7073010"/>
            <a:ext cx="11125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r">
              <a:lnSpc>
                <a:spcPts val="1045"/>
              </a:lnSpc>
            </a:pPr>
            <a:r>
              <a:rPr sz="1000" spc="70" dirty="0">
                <a:solidFill>
                  <a:srgbClr val="201F1F"/>
                </a:solidFill>
                <a:latin typeface="Calibri"/>
                <a:cs typeface="Calibri"/>
              </a:rPr>
              <a:t>DOCUMENTATION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0"/>
              </a:spcBef>
            </a:pP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000" b="1" spc="-10" dirty="0">
                <a:solidFill>
                  <a:srgbClr val="201F1F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945"/>
            <a:chOff x="0" y="0"/>
            <a:chExt cx="10692130" cy="75609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130" cy="6480175"/>
            </a:xfrm>
            <a:custGeom>
              <a:avLst/>
              <a:gdLst/>
              <a:ahLst/>
              <a:cxnLst/>
              <a:rect l="l" t="t" r="r" b="b"/>
              <a:pathLst>
                <a:path w="10692130" h="6480175">
                  <a:moveTo>
                    <a:pt x="10692130" y="0"/>
                  </a:moveTo>
                  <a:lnTo>
                    <a:pt x="0" y="0"/>
                  </a:lnTo>
                  <a:lnTo>
                    <a:pt x="0" y="6479806"/>
                  </a:lnTo>
                  <a:lnTo>
                    <a:pt x="10692130" y="6479806"/>
                  </a:lnTo>
                  <a:lnTo>
                    <a:pt x="10692130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1780" y="239280"/>
              <a:ext cx="7880350" cy="7321550"/>
            </a:xfrm>
            <a:custGeom>
              <a:avLst/>
              <a:gdLst/>
              <a:ahLst/>
              <a:cxnLst/>
              <a:rect l="l" t="t" r="r" b="b"/>
              <a:pathLst>
                <a:path w="7880350" h="7321550">
                  <a:moveTo>
                    <a:pt x="7880337" y="1733054"/>
                  </a:moveTo>
                  <a:lnTo>
                    <a:pt x="4811890" y="141719"/>
                  </a:lnTo>
                  <a:lnTo>
                    <a:pt x="4021455" y="141719"/>
                  </a:lnTo>
                  <a:lnTo>
                    <a:pt x="4021315" y="141109"/>
                  </a:lnTo>
                  <a:lnTo>
                    <a:pt x="4823561" y="141109"/>
                  </a:lnTo>
                  <a:lnTo>
                    <a:pt x="4781016" y="119126"/>
                  </a:lnTo>
                  <a:lnTo>
                    <a:pt x="4734026" y="96139"/>
                  </a:lnTo>
                  <a:lnTo>
                    <a:pt x="4686262" y="75692"/>
                  </a:lnTo>
                  <a:lnTo>
                    <a:pt x="4638116" y="57785"/>
                  </a:lnTo>
                  <a:lnTo>
                    <a:pt x="4589475" y="42291"/>
                  </a:lnTo>
                  <a:lnTo>
                    <a:pt x="4540428" y="29210"/>
                  </a:lnTo>
                  <a:lnTo>
                    <a:pt x="4491152" y="18669"/>
                  </a:lnTo>
                  <a:lnTo>
                    <a:pt x="4441749" y="10414"/>
                  </a:lnTo>
                  <a:lnTo>
                    <a:pt x="4392206" y="4572"/>
                  </a:lnTo>
                  <a:lnTo>
                    <a:pt x="4342536" y="1143"/>
                  </a:lnTo>
                  <a:lnTo>
                    <a:pt x="4293006" y="0"/>
                  </a:lnTo>
                  <a:lnTo>
                    <a:pt x="4244860" y="1143"/>
                  </a:lnTo>
                  <a:lnTo>
                    <a:pt x="4196727" y="4305"/>
                  </a:lnTo>
                  <a:lnTo>
                    <a:pt x="4148963" y="9779"/>
                  </a:lnTo>
                  <a:lnTo>
                    <a:pt x="4101592" y="17272"/>
                  </a:lnTo>
                  <a:lnTo>
                    <a:pt x="4054602" y="26797"/>
                  </a:lnTo>
                  <a:lnTo>
                    <a:pt x="4008107" y="38468"/>
                  </a:lnTo>
                  <a:lnTo>
                    <a:pt x="3962235" y="52184"/>
                  </a:lnTo>
                  <a:lnTo>
                    <a:pt x="3917023" y="67945"/>
                  </a:lnTo>
                  <a:lnTo>
                    <a:pt x="3872433" y="85712"/>
                  </a:lnTo>
                  <a:lnTo>
                    <a:pt x="3828745" y="105410"/>
                  </a:lnTo>
                  <a:lnTo>
                    <a:pt x="3785946" y="127000"/>
                  </a:lnTo>
                  <a:lnTo>
                    <a:pt x="3744036" y="150622"/>
                  </a:lnTo>
                  <a:lnTo>
                    <a:pt x="3703116" y="176149"/>
                  </a:lnTo>
                  <a:lnTo>
                    <a:pt x="3663365" y="203454"/>
                  </a:lnTo>
                  <a:lnTo>
                    <a:pt x="3624757" y="232676"/>
                  </a:lnTo>
                  <a:lnTo>
                    <a:pt x="3587419" y="263652"/>
                  </a:lnTo>
                  <a:lnTo>
                    <a:pt x="3551339" y="296545"/>
                  </a:lnTo>
                  <a:lnTo>
                    <a:pt x="3516795" y="331216"/>
                  </a:lnTo>
                  <a:lnTo>
                    <a:pt x="3483648" y="367538"/>
                  </a:lnTo>
                  <a:lnTo>
                    <a:pt x="3452012" y="405638"/>
                  </a:lnTo>
                  <a:lnTo>
                    <a:pt x="3422167" y="445516"/>
                  </a:lnTo>
                  <a:lnTo>
                    <a:pt x="3393821" y="487045"/>
                  </a:lnTo>
                  <a:lnTo>
                    <a:pt x="3367405" y="530225"/>
                  </a:lnTo>
                  <a:lnTo>
                    <a:pt x="3342767" y="575056"/>
                  </a:lnTo>
                  <a:lnTo>
                    <a:pt x="119011" y="6791033"/>
                  </a:lnTo>
                  <a:lnTo>
                    <a:pt x="97675" y="6834721"/>
                  </a:lnTo>
                  <a:lnTo>
                    <a:pt x="78359" y="6878942"/>
                  </a:lnTo>
                  <a:lnTo>
                    <a:pt x="61341" y="6923608"/>
                  </a:lnTo>
                  <a:lnTo>
                    <a:pt x="46367" y="6968680"/>
                  </a:lnTo>
                  <a:lnTo>
                    <a:pt x="33540" y="7014057"/>
                  </a:lnTo>
                  <a:lnTo>
                    <a:pt x="22860" y="7059701"/>
                  </a:lnTo>
                  <a:lnTo>
                    <a:pt x="14236" y="7105548"/>
                  </a:lnTo>
                  <a:lnTo>
                    <a:pt x="7620" y="7151510"/>
                  </a:lnTo>
                  <a:lnTo>
                    <a:pt x="3048" y="7197547"/>
                  </a:lnTo>
                  <a:lnTo>
                    <a:pt x="508" y="7243610"/>
                  </a:lnTo>
                  <a:lnTo>
                    <a:pt x="0" y="7289584"/>
                  </a:lnTo>
                  <a:lnTo>
                    <a:pt x="1016" y="7321131"/>
                  </a:lnTo>
                  <a:lnTo>
                    <a:pt x="5757418" y="7321131"/>
                  </a:lnTo>
                  <a:lnTo>
                    <a:pt x="4029252" y="173964"/>
                  </a:lnTo>
                  <a:lnTo>
                    <a:pt x="7880337" y="6499415"/>
                  </a:lnTo>
                  <a:lnTo>
                    <a:pt x="7880337" y="1733054"/>
                  </a:ln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9355" y="2278380"/>
              <a:ext cx="126491" cy="36393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00" y="920496"/>
              <a:ext cx="1042415" cy="10408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17867" y="2036917"/>
            <a:ext cx="1049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latin typeface="Calibri"/>
                <a:cs typeface="Calibri"/>
              </a:rPr>
              <a:t>W</a:t>
            </a:r>
            <a:r>
              <a:rPr sz="1400" b="1" spc="-15" dirty="0">
                <a:latin typeface="Calibri"/>
                <a:cs typeface="Calibri"/>
              </a:rPr>
              <a:t>oo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50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ac</a:t>
            </a:r>
            <a:r>
              <a:rPr sz="1400" b="1" spc="-5" dirty="0">
                <a:latin typeface="Calibri"/>
                <a:cs typeface="Calibri"/>
              </a:rPr>
              <a:t>k</a:t>
            </a:r>
            <a:r>
              <a:rPr sz="1400" b="1" dirty="0">
                <a:latin typeface="Calibri"/>
                <a:cs typeface="Calibri"/>
              </a:rPr>
              <a:t>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0760" y="2070796"/>
            <a:ext cx="342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I</a:t>
            </a:r>
            <a:r>
              <a:rPr sz="1400" b="1" spc="-21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3272" y="2037809"/>
            <a:ext cx="10782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xport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</a:t>
            </a:r>
            <a:r>
              <a:rPr sz="1400" b="1" spc="-25" dirty="0">
                <a:latin typeface="Calibri"/>
                <a:cs typeface="Calibri"/>
              </a:rPr>
              <a:t>n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spc="-15" dirty="0">
                <a:latin typeface="Calibri"/>
                <a:cs typeface="Calibri"/>
              </a:rPr>
              <a:t>ol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31664" y="1014984"/>
            <a:ext cx="4761230" cy="4902835"/>
            <a:chOff x="4931664" y="1014984"/>
            <a:chExt cx="4761230" cy="49028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3008" y="2278381"/>
              <a:ext cx="124967" cy="36393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1664" y="1014984"/>
              <a:ext cx="1059167" cy="10515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6552" y="1176528"/>
              <a:ext cx="1466087" cy="79247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754751" y="2691441"/>
            <a:ext cx="3074670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Strategic </a:t>
            </a:r>
            <a:r>
              <a:rPr sz="1400" spc="-5" dirty="0">
                <a:latin typeface="Calibri"/>
                <a:cs typeface="Calibri"/>
              </a:rPr>
              <a:t>goods </a:t>
            </a:r>
            <a:r>
              <a:rPr sz="1400" spc="-20" dirty="0">
                <a:latin typeface="Calibri"/>
                <a:cs typeface="Calibri"/>
              </a:rPr>
              <a:t>entering </a:t>
            </a:r>
            <a:r>
              <a:rPr sz="1400" spc="-5" dirty="0">
                <a:latin typeface="Calibri"/>
                <a:cs typeface="Calibri"/>
              </a:rPr>
              <a:t>the United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Kingdom </a:t>
            </a:r>
            <a:r>
              <a:rPr sz="1400" spc="-15" dirty="0">
                <a:latin typeface="Calibri"/>
                <a:cs typeface="Calibri"/>
              </a:rPr>
              <a:t>are </a:t>
            </a:r>
            <a:r>
              <a:rPr sz="1400" spc="-5" dirty="0">
                <a:latin typeface="Calibri"/>
                <a:cs typeface="Calibri"/>
              </a:rPr>
              <a:t>subject </a:t>
            </a:r>
            <a:r>
              <a:rPr sz="1400" spc="-15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applicable UK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legislation. </a:t>
            </a:r>
            <a:r>
              <a:rPr sz="1400" spc="-25" dirty="0">
                <a:latin typeface="Calibri"/>
                <a:cs typeface="Calibri"/>
              </a:rPr>
              <a:t>Specifically, </a:t>
            </a:r>
            <a:r>
              <a:rPr sz="1400" dirty="0">
                <a:latin typeface="Calibri"/>
                <a:cs typeface="Calibri"/>
              </a:rPr>
              <a:t>it is </a:t>
            </a:r>
            <a:r>
              <a:rPr sz="1400" spc="-5" dirty="0">
                <a:latin typeface="Calibri"/>
                <a:cs typeface="Calibri"/>
              </a:rPr>
              <a:t>the UK Export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Control Order </a:t>
            </a:r>
            <a:r>
              <a:rPr sz="1400" spc="-5" dirty="0">
                <a:latin typeface="Calibri"/>
                <a:cs typeface="Calibri"/>
              </a:rPr>
              <a:t>2008 which sets forth </a:t>
            </a:r>
            <a:r>
              <a:rPr sz="1400" spc="-1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controls </a:t>
            </a:r>
            <a:r>
              <a:rPr sz="1400" spc="-5" dirty="0">
                <a:latin typeface="Calibri"/>
                <a:cs typeface="Calibri"/>
              </a:rPr>
              <a:t>and licensing </a:t>
            </a:r>
            <a:r>
              <a:rPr sz="1400" spc="-20" dirty="0">
                <a:latin typeface="Calibri"/>
                <a:cs typeface="Calibri"/>
              </a:rPr>
              <a:t>requirements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established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20" dirty="0">
                <a:latin typeface="Calibri"/>
                <a:cs typeface="Calibri"/>
              </a:rPr>
              <a:t>strategic </a:t>
            </a:r>
            <a:r>
              <a:rPr sz="1400" spc="-5" dirty="0">
                <a:latin typeface="Calibri"/>
                <a:cs typeface="Calibri"/>
              </a:rPr>
              <a:t>goods placed </a:t>
            </a:r>
            <a:r>
              <a:rPr sz="1400" dirty="0">
                <a:latin typeface="Calibri"/>
                <a:cs typeface="Calibri"/>
              </a:rPr>
              <a:t>on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UK </a:t>
            </a:r>
            <a:r>
              <a:rPr sz="1400" spc="-20" dirty="0">
                <a:latin typeface="Calibri"/>
                <a:cs typeface="Calibri"/>
              </a:rPr>
              <a:t>Strategic </a:t>
            </a:r>
            <a:r>
              <a:rPr sz="1400" spc="-5" dirty="0">
                <a:latin typeface="Calibri"/>
                <a:cs typeface="Calibri"/>
              </a:rPr>
              <a:t>Export </a:t>
            </a:r>
            <a:r>
              <a:rPr sz="1400" spc="-20" dirty="0">
                <a:latin typeface="Calibri"/>
                <a:cs typeface="Calibri"/>
              </a:rPr>
              <a:t>Control </a:t>
            </a:r>
            <a:r>
              <a:rPr sz="1400" spc="-5" dirty="0">
                <a:latin typeface="Calibri"/>
                <a:cs typeface="Calibri"/>
              </a:rPr>
              <a:t>Lists. It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20" dirty="0">
                <a:latin typeface="Calibri"/>
                <a:cs typeface="Calibri"/>
              </a:rPr>
              <a:t>exhibitor’s </a:t>
            </a:r>
            <a:r>
              <a:rPr sz="1400" spc="-5" dirty="0">
                <a:latin typeface="Calibri"/>
                <a:cs typeface="Calibri"/>
              </a:rPr>
              <a:t>responsibility </a:t>
            </a:r>
            <a:r>
              <a:rPr sz="1400" spc="-15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actively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determine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whether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any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their</a:t>
            </a:r>
            <a:r>
              <a:rPr sz="1400" spc="-20" dirty="0">
                <a:latin typeface="Calibri"/>
                <a:cs typeface="Calibri"/>
              </a:rPr>
              <a:t> items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appear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consolidated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list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strategic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military and dual-use items </a:t>
            </a:r>
            <a:r>
              <a:rPr sz="1400" spc="-10" dirty="0">
                <a:latin typeface="Calibri"/>
                <a:cs typeface="Calibri"/>
              </a:rPr>
              <a:t>that </a:t>
            </a:r>
            <a:r>
              <a:rPr sz="1400" spc="-25" dirty="0">
                <a:latin typeface="Calibri"/>
                <a:cs typeface="Calibri"/>
              </a:rPr>
              <a:t>require 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export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authorization.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54751" y="5466092"/>
            <a:ext cx="2527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further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details</a:t>
            </a:r>
            <a:r>
              <a:rPr sz="1400" spc="-5" dirty="0">
                <a:latin typeface="Calibri"/>
                <a:cs typeface="Calibri"/>
              </a:rPr>
              <a:t> please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click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7"/>
              </a:rPr>
              <a:t>here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6387" y="2692242"/>
            <a:ext cx="260794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nt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25" dirty="0">
                <a:latin typeface="Calibri"/>
                <a:cs typeface="Calibri"/>
              </a:rPr>
              <a:t>T</a:t>
            </a:r>
            <a:r>
              <a:rPr sz="1400" spc="-60" dirty="0">
                <a:latin typeface="Calibri"/>
                <a:cs typeface="Calibri"/>
              </a:rPr>
              <a:t>r</a:t>
            </a:r>
            <a:r>
              <a:rPr sz="1400" spc="-50" dirty="0">
                <a:latin typeface="Calibri"/>
                <a:cs typeface="Calibri"/>
              </a:rPr>
              <a:t>a</a:t>
            </a:r>
            <a:r>
              <a:rPr sz="1400" spc="-45" dirty="0">
                <a:latin typeface="Calibri"/>
                <a:cs typeface="Calibri"/>
              </a:rPr>
              <a:t>f</a:t>
            </a:r>
            <a:r>
              <a:rPr sz="1400" spc="-35" dirty="0">
                <a:latin typeface="Calibri"/>
                <a:cs typeface="Calibri"/>
              </a:rPr>
              <a:t>fi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Ar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s  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eg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(I</a:t>
            </a:r>
            <a:r>
              <a:rPr sz="1400" spc="-145" dirty="0">
                <a:latin typeface="Calibri"/>
                <a:cs typeface="Calibri"/>
              </a:rPr>
              <a:t>T</a:t>
            </a:r>
            <a:r>
              <a:rPr sz="1400" spc="-35" dirty="0">
                <a:latin typeface="Calibri"/>
                <a:cs typeface="Calibri"/>
              </a:rPr>
              <a:t>AR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" dirty="0">
                <a:latin typeface="Calibri"/>
                <a:cs typeface="Calibri"/>
              </a:rPr>
              <a:t> th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  </a:t>
            </a:r>
            <a:r>
              <a:rPr sz="1400" spc="-15" dirty="0">
                <a:latin typeface="Calibri"/>
                <a:cs typeface="Calibri"/>
              </a:rPr>
              <a:t>government regulations </a:t>
            </a:r>
            <a:r>
              <a:rPr sz="1400" spc="-5" dirty="0">
                <a:latin typeface="Calibri"/>
                <a:cs typeface="Calibri"/>
              </a:rPr>
              <a:t>that </a:t>
            </a:r>
            <a:r>
              <a:rPr sz="1400" spc="-20" dirty="0">
                <a:latin typeface="Calibri"/>
                <a:cs typeface="Calibri"/>
              </a:rPr>
              <a:t>control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5" dirty="0">
                <a:latin typeface="Calibri"/>
                <a:cs typeface="Calibri"/>
              </a:rPr>
              <a:t>import </a:t>
            </a:r>
            <a:r>
              <a:rPr sz="1400" spc="-5" dirty="0">
                <a:latin typeface="Calibri"/>
                <a:cs typeface="Calibri"/>
              </a:rPr>
              <a:t>and export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35" dirty="0">
                <a:latin typeface="Calibri"/>
                <a:cs typeface="Calibri"/>
              </a:rPr>
              <a:t>defence 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related </a:t>
            </a:r>
            <a:r>
              <a:rPr sz="1400" spc="-25" dirty="0">
                <a:latin typeface="Calibri"/>
                <a:cs typeface="Calibri"/>
              </a:rPr>
              <a:t>items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services </a:t>
            </a:r>
            <a:r>
              <a:rPr sz="1400" dirty="0">
                <a:latin typeface="Calibri"/>
                <a:cs typeface="Calibri"/>
              </a:rPr>
              <a:t>as </a:t>
            </a:r>
            <a:r>
              <a:rPr sz="1400" spc="-25" dirty="0">
                <a:latin typeface="Calibri"/>
                <a:cs typeface="Calibri"/>
              </a:rPr>
              <a:t>listed 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 </a:t>
            </a:r>
            <a:r>
              <a:rPr sz="1400" spc="-5" dirty="0">
                <a:latin typeface="Calibri"/>
                <a:cs typeface="Calibri"/>
              </a:rPr>
              <a:t>the United </a:t>
            </a:r>
            <a:r>
              <a:rPr sz="1400" spc="-30" dirty="0">
                <a:latin typeface="Calibri"/>
                <a:cs typeface="Calibri"/>
              </a:rPr>
              <a:t>States </a:t>
            </a:r>
            <a:r>
              <a:rPr sz="1400" spc="-5" dirty="0">
                <a:latin typeface="Calibri"/>
                <a:cs typeface="Calibri"/>
              </a:rPr>
              <a:t>Munitions </a:t>
            </a:r>
            <a:r>
              <a:rPr sz="1400" spc="-15" dirty="0">
                <a:latin typeface="Calibri"/>
                <a:cs typeface="Calibri"/>
              </a:rPr>
              <a:t>List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ML</a:t>
            </a:r>
            <a:r>
              <a:rPr sz="1400" spc="-20" dirty="0">
                <a:latin typeface="Calibri"/>
                <a:cs typeface="Calibri"/>
              </a:rPr>
              <a:t>)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" dirty="0">
                <a:latin typeface="Calibri"/>
                <a:cs typeface="Calibri"/>
              </a:rPr>
              <a:t> 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ili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</a:t>
            </a:r>
            <a:r>
              <a:rPr sz="1400" dirty="0">
                <a:latin typeface="Calibri"/>
                <a:cs typeface="Calibri"/>
              </a:rPr>
              <a:t>e 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pp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 i</a:t>
            </a:r>
            <a:r>
              <a:rPr sz="1400" spc="-30" dirty="0">
                <a:latin typeface="Calibri"/>
                <a:cs typeface="Calibri"/>
              </a:rPr>
              <a:t>n</a:t>
            </a:r>
            <a:r>
              <a:rPr sz="1400" spc="-35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or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C</a:t>
            </a:r>
            <a:r>
              <a:rPr sz="1400" spc="-40" dirty="0">
                <a:latin typeface="Calibri"/>
                <a:cs typeface="Calibri"/>
              </a:rPr>
              <a:t>E</a:t>
            </a:r>
            <a:r>
              <a:rPr sz="1400" spc="-10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d</a:t>
            </a:r>
            <a:r>
              <a:rPr sz="1400" spc="-35" dirty="0">
                <a:latin typeface="Calibri"/>
                <a:cs typeface="Calibri"/>
              </a:rPr>
              <a:t>v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nce 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a</a:t>
            </a:r>
            <a:r>
              <a:rPr sz="1400" spc="-4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I</a:t>
            </a:r>
            <a:r>
              <a:rPr sz="1400" spc="-145" dirty="0">
                <a:latin typeface="Calibri"/>
                <a:cs typeface="Calibri"/>
              </a:rPr>
              <a:t>T</a:t>
            </a:r>
            <a:r>
              <a:rPr sz="1400" spc="-3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eg</a:t>
            </a:r>
            <a:r>
              <a:rPr sz="1400" spc="-20" dirty="0">
                <a:latin typeface="Calibri"/>
                <a:cs typeface="Calibri"/>
              </a:rPr>
              <a:t>u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f</a:t>
            </a:r>
            <a:r>
              <a:rPr sz="1400" spc="-50" dirty="0">
                <a:latin typeface="Calibri"/>
                <a:cs typeface="Calibri"/>
              </a:rPr>
              <a:t>r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ig</a:t>
            </a:r>
            <a:r>
              <a:rPr sz="1400" spc="-4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  will</a:t>
            </a:r>
            <a:r>
              <a:rPr sz="1400" spc="-10" dirty="0">
                <a:latin typeface="Calibri"/>
                <a:cs typeface="Calibri"/>
              </a:rPr>
              <a:t> be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shipped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event.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39228" y="64730"/>
            <a:ext cx="517906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D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D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L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F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 R</a:t>
            </a:r>
            <a:r>
              <a:rPr b="1" spc="-3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M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 O</a:t>
            </a:r>
            <a:r>
              <a:rPr b="1" spc="-4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0218" y="2691441"/>
            <a:ext cx="294767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All </a:t>
            </a:r>
            <a:r>
              <a:rPr sz="1400" spc="-35" dirty="0">
                <a:latin typeface="Calibri"/>
                <a:cs typeface="Calibri"/>
              </a:rPr>
              <a:t>cargo </a:t>
            </a:r>
            <a:r>
              <a:rPr sz="1400" spc="-30" dirty="0">
                <a:latin typeface="Calibri"/>
                <a:cs typeface="Calibri"/>
              </a:rPr>
              <a:t>containing </a:t>
            </a:r>
            <a:r>
              <a:rPr sz="1400" spc="-5" dirty="0">
                <a:latin typeface="Calibri"/>
                <a:cs typeface="Calibri"/>
              </a:rPr>
              <a:t>wood </a:t>
            </a:r>
            <a:r>
              <a:rPr sz="1400" spc="-20" dirty="0">
                <a:latin typeface="Calibri"/>
                <a:cs typeface="Calibri"/>
              </a:rPr>
              <a:t>entering </a:t>
            </a:r>
            <a:r>
              <a:rPr sz="1400" spc="-30" dirty="0">
                <a:latin typeface="Calibri"/>
                <a:cs typeface="Calibri"/>
              </a:rPr>
              <a:t>into 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EU </a:t>
            </a:r>
            <a:r>
              <a:rPr sz="1400" spc="-35" dirty="0">
                <a:latin typeface="Calibri"/>
                <a:cs typeface="Calibri"/>
              </a:rPr>
              <a:t>(except </a:t>
            </a:r>
            <a:r>
              <a:rPr sz="1400" spc="-5" dirty="0">
                <a:latin typeface="Calibri"/>
                <a:cs typeface="Calibri"/>
              </a:rPr>
              <a:t>coming from </a:t>
            </a:r>
            <a:r>
              <a:rPr sz="1400" spc="-35" dirty="0">
                <a:latin typeface="Calibri"/>
                <a:cs typeface="Calibri"/>
              </a:rPr>
              <a:t>Switzerland) 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mu</a:t>
            </a:r>
            <a:r>
              <a:rPr sz="1400" spc="-2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f</a:t>
            </a:r>
            <a:r>
              <a:rPr sz="1400" spc="-30" dirty="0">
                <a:latin typeface="Calibri"/>
                <a:cs typeface="Calibri"/>
              </a:rPr>
              <a:t>um</a:t>
            </a:r>
            <a:r>
              <a:rPr sz="1400" spc="-25" dirty="0">
                <a:latin typeface="Calibri"/>
                <a:cs typeface="Calibri"/>
              </a:rPr>
              <a:t>i</a:t>
            </a:r>
            <a:r>
              <a:rPr sz="1400" spc="-50" dirty="0">
                <a:latin typeface="Calibri"/>
                <a:cs typeface="Calibri"/>
              </a:rPr>
              <a:t>g</a:t>
            </a:r>
            <a:r>
              <a:rPr sz="1400" spc="-40" dirty="0">
                <a:latin typeface="Calibri"/>
                <a:cs typeface="Calibri"/>
              </a:rPr>
              <a:t>at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i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u</a:t>
            </a:r>
            <a:r>
              <a:rPr sz="1400" spc="-3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ry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ori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in  </a:t>
            </a:r>
            <a:r>
              <a:rPr sz="1400" spc="-5" dirty="0">
                <a:latin typeface="Calibri"/>
                <a:cs typeface="Calibri"/>
              </a:rPr>
              <a:t>prior </a:t>
            </a:r>
            <a:r>
              <a:rPr sz="1400" spc="-15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shipment. This </a:t>
            </a:r>
            <a:r>
              <a:rPr sz="1400" spc="-15" dirty="0">
                <a:latin typeface="Calibri"/>
                <a:cs typeface="Calibri"/>
              </a:rPr>
              <a:t>regulation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includes but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5" dirty="0">
                <a:latin typeface="Calibri"/>
                <a:cs typeface="Calibri"/>
              </a:rPr>
              <a:t>not limited </a:t>
            </a:r>
            <a:r>
              <a:rPr sz="1400" spc="-15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such </a:t>
            </a:r>
            <a:r>
              <a:rPr sz="1400" spc="-25" dirty="0">
                <a:latin typeface="Calibri"/>
                <a:cs typeface="Calibri"/>
              </a:rPr>
              <a:t>items 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 </a:t>
            </a:r>
            <a:r>
              <a:rPr sz="1400" spc="-30" dirty="0">
                <a:latin typeface="Calibri"/>
                <a:cs typeface="Calibri"/>
              </a:rPr>
              <a:t>crates, </a:t>
            </a:r>
            <a:r>
              <a:rPr sz="1400" spc="-5" dirty="0">
                <a:latin typeface="Calibri"/>
                <a:cs typeface="Calibri"/>
              </a:rPr>
              <a:t>pallets, </a:t>
            </a:r>
            <a:r>
              <a:rPr sz="1400" spc="-15" dirty="0">
                <a:latin typeface="Calibri"/>
                <a:cs typeface="Calibri"/>
              </a:rPr>
              <a:t>frames, </a:t>
            </a:r>
            <a:r>
              <a:rPr sz="1400" spc="-5" dirty="0">
                <a:latin typeface="Calibri"/>
                <a:cs typeface="Calibri"/>
              </a:rPr>
              <a:t>drums </a:t>
            </a:r>
            <a:r>
              <a:rPr sz="1400" spc="-30" dirty="0">
                <a:latin typeface="Calibri"/>
                <a:cs typeface="Calibri"/>
              </a:rPr>
              <a:t>etc. </a:t>
            </a:r>
            <a:r>
              <a:rPr sz="1400" spc="-305" dirty="0">
                <a:latin typeface="Calibri"/>
                <a:cs typeface="Calibri"/>
              </a:rPr>
              <a:t>To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guarantee </a:t>
            </a:r>
            <a:r>
              <a:rPr sz="1400" spc="-15" dirty="0">
                <a:latin typeface="Calibri"/>
                <a:cs typeface="Calibri"/>
              </a:rPr>
              <a:t>that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5" dirty="0">
                <a:latin typeface="Calibri"/>
                <a:cs typeface="Calibri"/>
              </a:rPr>
              <a:t>fumigation </a:t>
            </a:r>
            <a:r>
              <a:rPr sz="1400" spc="-5" dirty="0">
                <a:latin typeface="Calibri"/>
                <a:cs typeface="Calibri"/>
              </a:rPr>
              <a:t>has been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applied, the </a:t>
            </a:r>
            <a:r>
              <a:rPr sz="1400" spc="-15" dirty="0">
                <a:latin typeface="Calibri"/>
                <a:cs typeface="Calibri"/>
              </a:rPr>
              <a:t>following </a:t>
            </a:r>
            <a:r>
              <a:rPr sz="1400" spc="-30" dirty="0">
                <a:latin typeface="Calibri"/>
                <a:cs typeface="Calibri"/>
              </a:rPr>
              <a:t>information </a:t>
            </a:r>
            <a:r>
              <a:rPr sz="1400" spc="-5" dirty="0">
                <a:latin typeface="Calibri"/>
                <a:cs typeface="Calibri"/>
              </a:rPr>
              <a:t>MUST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 </a:t>
            </a:r>
            <a:r>
              <a:rPr sz="1400" spc="-30" dirty="0">
                <a:latin typeface="Calibri"/>
                <a:cs typeface="Calibri"/>
              </a:rPr>
              <a:t>marked </a:t>
            </a:r>
            <a:r>
              <a:rPr sz="1400" dirty="0">
                <a:latin typeface="Calibri"/>
                <a:cs typeface="Calibri"/>
              </a:rPr>
              <a:t>or </a:t>
            </a:r>
            <a:r>
              <a:rPr sz="1400" spc="-30" dirty="0">
                <a:latin typeface="Calibri"/>
                <a:cs typeface="Calibri"/>
              </a:rPr>
              <a:t>stamped onto </a:t>
            </a:r>
            <a:r>
              <a:rPr sz="1400" spc="-5" dirty="0">
                <a:latin typeface="Calibri"/>
                <a:cs typeface="Calibri"/>
              </a:rPr>
              <a:t>the outside </a:t>
            </a:r>
            <a:r>
              <a:rPr sz="1400" dirty="0">
                <a:latin typeface="Calibri"/>
                <a:cs typeface="Calibri"/>
              </a:rPr>
              <a:t> 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ea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pac</a:t>
            </a:r>
            <a:r>
              <a:rPr sz="1400" spc="-55" dirty="0">
                <a:latin typeface="Calibri"/>
                <a:cs typeface="Calibri"/>
              </a:rPr>
              <a:t>k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g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169" y="5035376"/>
            <a:ext cx="2754630" cy="130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400" spc="-15" dirty="0">
                <a:latin typeface="Calibri"/>
                <a:cs typeface="Calibri"/>
              </a:rPr>
              <a:t>IPPC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logo</a:t>
            </a:r>
            <a:endParaRPr sz="1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SO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u</a:t>
            </a:r>
            <a:r>
              <a:rPr sz="1400" spc="-3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ry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84150" marR="32131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nc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numb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ssi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6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  </a:t>
            </a: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spc="-20" dirty="0">
                <a:latin typeface="Calibri"/>
                <a:cs typeface="Calibri"/>
              </a:rPr>
              <a:t>um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40" dirty="0">
                <a:latin typeface="Calibri"/>
                <a:cs typeface="Calibri"/>
              </a:rPr>
              <a:t>g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c</a:t>
            </a:r>
            <a:r>
              <a:rPr sz="1400" spc="-25" dirty="0">
                <a:latin typeface="Calibri"/>
                <a:cs typeface="Calibri"/>
              </a:rPr>
              <a:t>o</a:t>
            </a:r>
            <a:r>
              <a:rPr sz="1400" spc="-30" dirty="0">
                <a:latin typeface="Calibri"/>
                <a:cs typeface="Calibri"/>
              </a:rPr>
              <a:t>mp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5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marL="184150" marR="5080" indent="-172085">
              <a:lnSpc>
                <a:spcPts val="17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spc="-20" dirty="0">
                <a:latin typeface="Calibri"/>
                <a:cs typeface="Calibri"/>
              </a:rPr>
              <a:t>um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40" dirty="0">
                <a:latin typeface="Calibri"/>
                <a:cs typeface="Calibri"/>
              </a:rPr>
              <a:t>g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35" dirty="0">
                <a:latin typeface="Calibri"/>
                <a:cs typeface="Calibri"/>
              </a:rPr>
              <a:t>T</a:t>
            </a:r>
            <a:r>
              <a:rPr sz="1400" spc="-70" dirty="0">
                <a:latin typeface="Calibri"/>
                <a:cs typeface="Calibri"/>
              </a:rPr>
              <a:t>r</a:t>
            </a:r>
            <a:r>
              <a:rPr sz="1400" spc="-55" dirty="0">
                <a:latin typeface="Calibri"/>
                <a:cs typeface="Calibri"/>
              </a:rPr>
              <a:t>e</a:t>
            </a:r>
            <a:r>
              <a:rPr sz="1400" spc="-65" dirty="0">
                <a:latin typeface="Calibri"/>
                <a:cs typeface="Calibri"/>
              </a:rPr>
              <a:t>at</a:t>
            </a:r>
            <a:r>
              <a:rPr sz="1400" spc="-5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  </a:t>
            </a:r>
            <a:r>
              <a:rPr sz="1400" spc="-30" dirty="0">
                <a:latin typeface="Calibri"/>
                <a:cs typeface="Calibri"/>
              </a:rPr>
              <a:t>Methyl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Bromide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used)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2120" y="4785361"/>
            <a:ext cx="1251191" cy="62025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744413" y="7073010"/>
            <a:ext cx="171894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r">
              <a:lnSpc>
                <a:spcPts val="1045"/>
              </a:lnSpc>
            </a:pPr>
            <a:r>
              <a:rPr sz="1000" spc="70" dirty="0">
                <a:solidFill>
                  <a:srgbClr val="201F1F"/>
                </a:solidFill>
                <a:latin typeface="Calibri"/>
                <a:cs typeface="Calibri"/>
              </a:rPr>
              <a:t>ADDITIONAL</a:t>
            </a:r>
            <a:r>
              <a:rPr sz="1000" spc="155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201F1F"/>
                </a:solidFill>
                <a:latin typeface="Calibri"/>
                <a:cs typeface="Calibri"/>
              </a:rPr>
              <a:t>INFORMATION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0"/>
              </a:spcBef>
            </a:pP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000" b="1" spc="-10" dirty="0">
                <a:solidFill>
                  <a:srgbClr val="201F1F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4381" y="1815606"/>
            <a:ext cx="741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nsu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an</a:t>
            </a:r>
            <a:r>
              <a:rPr sz="1400" b="1" dirty="0">
                <a:latin typeface="Calibri"/>
                <a:cs typeface="Calibri"/>
              </a:rPr>
              <a:t>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924" y="2196650"/>
            <a:ext cx="49720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In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20" dirty="0">
                <a:latin typeface="Calibri"/>
                <a:cs typeface="Calibri"/>
              </a:rPr>
              <a:t>u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nc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3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il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oo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sit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45" dirty="0">
                <a:latin typeface="Calibri"/>
                <a:cs typeface="Calibri"/>
              </a:rPr>
              <a:t>C</a:t>
            </a:r>
            <a:r>
              <a:rPr sz="1400" spc="-40" dirty="0">
                <a:latin typeface="Calibri"/>
                <a:cs typeface="Calibri"/>
              </a:rPr>
              <a:t>E</a:t>
            </a:r>
            <a:r>
              <a:rPr sz="1400" spc="-105" dirty="0">
                <a:latin typeface="Calibri"/>
                <a:cs typeface="Calibri"/>
              </a:rPr>
              <a:t>V</a:t>
            </a:r>
            <a:r>
              <a:rPr sz="1400" spc="-85" dirty="0">
                <a:latin typeface="Calibri"/>
                <a:cs typeface="Calibri"/>
              </a:rPr>
              <a:t>A</a:t>
            </a:r>
            <a:r>
              <a:rPr sz="1400" spc="-125" dirty="0">
                <a:latin typeface="Calibri"/>
                <a:cs typeface="Calibri"/>
              </a:rPr>
              <a:t>’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oss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ssion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re  </a:t>
            </a:r>
            <a:r>
              <a:rPr sz="1400" spc="-3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und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 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ta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on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C</a:t>
            </a:r>
            <a:r>
              <a:rPr sz="1400" spc="-40" dirty="0">
                <a:latin typeface="Calibri"/>
                <a:cs typeface="Calibri"/>
              </a:rPr>
              <a:t>E</a:t>
            </a:r>
            <a:r>
              <a:rPr sz="1400" spc="-105" dirty="0">
                <a:latin typeface="Calibri"/>
                <a:cs typeface="Calibri"/>
              </a:rPr>
              <a:t>V</a:t>
            </a:r>
            <a:r>
              <a:rPr sz="1400" spc="-85" dirty="0">
                <a:latin typeface="Calibri"/>
                <a:cs typeface="Calibri"/>
              </a:rPr>
              <a:t>A</a:t>
            </a:r>
            <a:r>
              <a:rPr sz="1400" spc="-125" dirty="0">
                <a:latin typeface="Calibri"/>
                <a:cs typeface="Calibri"/>
              </a:rPr>
              <a:t>’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m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s</a:t>
            </a:r>
            <a:r>
              <a:rPr sz="1400" u="sng" spc="-4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a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n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d</a:t>
            </a:r>
            <a:r>
              <a:rPr sz="1400" u="sng" spc="6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c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o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nd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io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2"/>
              </a:rPr>
              <a:t>ns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877" y="2828989"/>
            <a:ext cx="494474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Goods </a:t>
            </a:r>
            <a:r>
              <a:rPr sz="1400" spc="-5" dirty="0">
                <a:latin typeface="Calibri"/>
                <a:cs typeface="Calibri"/>
              </a:rPr>
              <a:t>left </a:t>
            </a:r>
            <a:r>
              <a:rPr sz="1400" spc="-20" dirty="0">
                <a:latin typeface="Calibri"/>
                <a:cs typeface="Calibri"/>
              </a:rPr>
              <a:t>unattended </a:t>
            </a:r>
            <a:r>
              <a:rPr sz="1400" dirty="0">
                <a:latin typeface="Calibri"/>
                <a:cs typeface="Calibri"/>
              </a:rPr>
              <a:t>on </a:t>
            </a:r>
            <a:r>
              <a:rPr sz="1400" spc="-20" dirty="0">
                <a:latin typeface="Calibri"/>
                <a:cs typeface="Calibri"/>
              </a:rPr>
              <a:t>stands after </a:t>
            </a:r>
            <a:r>
              <a:rPr sz="1400" spc="-5" dirty="0">
                <a:latin typeface="Calibri"/>
                <a:cs typeface="Calibri"/>
              </a:rPr>
              <a:t>delivery </a:t>
            </a:r>
            <a:r>
              <a:rPr sz="1400" dirty="0">
                <a:latin typeface="Calibri"/>
                <a:cs typeface="Calibri"/>
              </a:rPr>
              <a:t>or </a:t>
            </a:r>
            <a:r>
              <a:rPr sz="1400" spc="-5" dirty="0">
                <a:latin typeface="Calibri"/>
                <a:cs typeface="Calibri"/>
              </a:rPr>
              <a:t>awaiting collection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after </a:t>
            </a:r>
            <a:r>
              <a:rPr sz="1400" spc="-5" dirty="0">
                <a:latin typeface="Calibri"/>
                <a:cs typeface="Calibri"/>
              </a:rPr>
              <a:t>an exhibition </a:t>
            </a:r>
            <a:r>
              <a:rPr sz="1400" spc="-15" dirty="0">
                <a:latin typeface="Calibri"/>
                <a:cs typeface="Calibri"/>
              </a:rPr>
              <a:t>are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sole </a:t>
            </a:r>
            <a:r>
              <a:rPr sz="1400" spc="-5" dirty="0">
                <a:latin typeface="Calibri"/>
                <a:cs typeface="Calibri"/>
              </a:rPr>
              <a:t>responsibility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40" dirty="0">
                <a:latin typeface="Calibri"/>
                <a:cs typeface="Calibri"/>
              </a:rPr>
              <a:t>exhibitor,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therefore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strongly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recommend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that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freight</a:t>
            </a:r>
            <a:r>
              <a:rPr sz="1400" dirty="0">
                <a:latin typeface="Calibri"/>
                <a:cs typeface="Calibri"/>
              </a:rPr>
              <a:t> is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fully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insured.</a:t>
            </a:r>
            <a:endParaRPr sz="1400" dirty="0">
              <a:latin typeface="Calibri"/>
              <a:cs typeface="Calibri"/>
            </a:endParaRPr>
          </a:p>
          <a:p>
            <a:pPr marL="12700" marR="317500" algn="just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Specific all </a:t>
            </a:r>
            <a:r>
              <a:rPr sz="1400" dirty="0">
                <a:latin typeface="Calibri"/>
                <a:cs typeface="Calibri"/>
              </a:rPr>
              <a:t>risk </a:t>
            </a:r>
            <a:r>
              <a:rPr sz="1400" spc="-15" dirty="0">
                <a:latin typeface="Calibri"/>
                <a:cs typeface="Calibri"/>
              </a:rPr>
              <a:t>cover for </a:t>
            </a:r>
            <a:r>
              <a:rPr sz="1400" spc="-5" dirty="0">
                <a:latin typeface="Calibri"/>
                <a:cs typeface="Calibri"/>
              </a:rPr>
              <a:t>your </a:t>
            </a:r>
            <a:r>
              <a:rPr sz="1400" spc="-20" dirty="0">
                <a:latin typeface="Calibri"/>
                <a:cs typeface="Calibri"/>
              </a:rPr>
              <a:t>freight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20" dirty="0">
                <a:latin typeface="Calibri"/>
                <a:cs typeface="Calibri"/>
              </a:rPr>
              <a:t>available </a:t>
            </a:r>
            <a:r>
              <a:rPr sz="1400" spc="-5" dirty="0">
                <a:latin typeface="Calibri"/>
                <a:cs typeface="Calibri"/>
              </a:rPr>
              <a:t>from </a:t>
            </a:r>
            <a:r>
              <a:rPr sz="1400" spc="-40" dirty="0">
                <a:latin typeface="Calibri"/>
                <a:cs typeface="Calibri"/>
              </a:rPr>
              <a:t>CEVA </a:t>
            </a:r>
            <a:r>
              <a:rPr sz="1400" spc="-5" dirty="0">
                <a:latin typeface="Calibri"/>
                <a:cs typeface="Calibri"/>
              </a:rPr>
              <a:t>upon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request, </a:t>
            </a:r>
            <a:r>
              <a:rPr sz="1400" spc="-5" dirty="0">
                <a:latin typeface="Calibri"/>
                <a:cs typeface="Calibri"/>
              </a:rPr>
              <a:t>please </a:t>
            </a:r>
            <a:r>
              <a:rPr sz="1400" spc="-20" dirty="0">
                <a:latin typeface="Calibri"/>
                <a:cs typeface="Calibri"/>
              </a:rPr>
              <a:t>contact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lang="en-GB" sz="1400" u="sng" spc="-10" dirty="0" err="1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3"/>
              </a:rPr>
              <a:t>manda.carrett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528DD2"/>
                  </a:solidFill>
                </a:uFill>
                <a:latin typeface="Calibri"/>
                <a:cs typeface="Calibri"/>
                <a:hlinkClick r:id="rId3"/>
              </a:rPr>
              <a:t>@cevalogistics.com</a:t>
            </a:r>
            <a:r>
              <a:rPr sz="1400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competitive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quotation.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0538" y="1813110"/>
            <a:ext cx="1456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0" dirty="0">
                <a:latin typeface="Calibri"/>
                <a:cs typeface="Calibri"/>
              </a:rPr>
              <a:t>P</a:t>
            </a:r>
            <a:r>
              <a:rPr sz="1400" b="1" spc="-35" dirty="0">
                <a:latin typeface="Calibri"/>
                <a:cs typeface="Calibri"/>
              </a:rPr>
              <a:t>a</a:t>
            </a:r>
            <a:r>
              <a:rPr sz="1400" b="1" spc="-20" dirty="0">
                <a:latin typeface="Calibri"/>
                <a:cs typeface="Calibri"/>
              </a:rPr>
              <a:t>y</a:t>
            </a:r>
            <a:r>
              <a:rPr sz="1400" b="1" spc="-15" dirty="0">
                <a:latin typeface="Calibri"/>
                <a:cs typeface="Calibri"/>
              </a:rPr>
              <a:t>me</a:t>
            </a:r>
            <a:r>
              <a:rPr sz="1400" b="1" spc="-2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9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Ch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spc="-30" dirty="0">
                <a:latin typeface="Calibri"/>
                <a:cs typeface="Calibri"/>
              </a:rPr>
              <a:t>g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0952" y="1850137"/>
            <a:ext cx="124967" cy="36408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9228" y="64730"/>
            <a:ext cx="517906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D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D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L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F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 R</a:t>
            </a:r>
            <a:r>
              <a:rPr b="1" spc="-3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M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 O</a:t>
            </a:r>
            <a:r>
              <a:rPr b="1" spc="-4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61775" y="4621296"/>
            <a:ext cx="1306195" cy="111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Account </a:t>
            </a:r>
            <a:r>
              <a:rPr sz="1400" b="1" dirty="0">
                <a:latin typeface="Calibri"/>
                <a:cs typeface="Calibri"/>
              </a:rPr>
              <a:t>Name: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Ac</a:t>
            </a:r>
            <a:r>
              <a:rPr sz="1400" b="1" spc="-30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ou</a:t>
            </a:r>
            <a:r>
              <a:rPr sz="1400" b="1" spc="-3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1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u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b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:  Sort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Code:</a:t>
            </a:r>
            <a:endParaRPr sz="14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sz="1400" b="1" spc="-5" dirty="0">
                <a:latin typeface="Calibri"/>
                <a:cs typeface="Calibri"/>
              </a:rPr>
              <a:t>IBAN:</a:t>
            </a:r>
            <a:endParaRPr sz="14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BIC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(Swift):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6193" y="4650717"/>
            <a:ext cx="2223135" cy="109601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190"/>
              </a:spcBef>
            </a:pPr>
            <a:r>
              <a:rPr sz="1400" b="1" spc="-25" dirty="0">
                <a:latin typeface="Calibri"/>
                <a:cs typeface="Calibri"/>
              </a:rPr>
              <a:t>CE</a:t>
            </a:r>
            <a:r>
              <a:rPr sz="1400" b="1" spc="-100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5" dirty="0">
                <a:latin typeface="Calibri"/>
                <a:cs typeface="Calibri"/>
              </a:rPr>
              <a:t>ece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-45" dirty="0">
                <a:latin typeface="Calibri"/>
                <a:cs typeface="Calibri"/>
              </a:rPr>
              <a:t>v</a:t>
            </a:r>
            <a:r>
              <a:rPr sz="1400" b="1" spc="-10" dirty="0">
                <a:latin typeface="Calibri"/>
                <a:cs typeface="Calibri"/>
              </a:rPr>
              <a:t>abl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Finan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45" dirty="0">
                <a:latin typeface="Calibri"/>
                <a:cs typeface="Calibri"/>
              </a:rPr>
              <a:t>D</a:t>
            </a:r>
            <a:r>
              <a:rPr sz="1400" b="1" spc="-2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C  </a:t>
            </a:r>
            <a:r>
              <a:rPr sz="1400" b="1" spc="-5" dirty="0">
                <a:latin typeface="Calibri"/>
                <a:cs typeface="Calibri"/>
              </a:rPr>
              <a:t>89848045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60"/>
              </a:lnSpc>
            </a:pPr>
            <a:r>
              <a:rPr sz="1400" b="1" spc="-5" dirty="0">
                <a:latin typeface="Calibri"/>
                <a:cs typeface="Calibri"/>
              </a:rPr>
              <a:t>40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63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84</a:t>
            </a:r>
            <a:endParaRPr sz="1400">
              <a:latin typeface="Calibri"/>
              <a:cs typeface="Calibri"/>
            </a:endParaRPr>
          </a:p>
          <a:p>
            <a:pPr marL="12700" marR="142875">
              <a:lnSpc>
                <a:spcPct val="100699"/>
              </a:lnSpc>
              <a:spcBef>
                <a:spcPts val="15"/>
              </a:spcBef>
            </a:pPr>
            <a:r>
              <a:rPr sz="1400" b="1" spc="-10" dirty="0">
                <a:latin typeface="Calibri"/>
                <a:cs typeface="Calibri"/>
              </a:rPr>
              <a:t>GB40BNPA40638489848045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BNPAGB22XXX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90615" y="4641850"/>
            <a:ext cx="4448810" cy="1163320"/>
            <a:chOff x="5690615" y="4641850"/>
            <a:chExt cx="4448810" cy="1163320"/>
          </a:xfrm>
        </p:grpSpPr>
        <p:sp>
          <p:nvSpPr>
            <p:cNvPr id="11" name="object 11"/>
            <p:cNvSpPr/>
            <p:nvPr/>
          </p:nvSpPr>
          <p:spPr>
            <a:xfrm>
              <a:off x="5690615" y="4648200"/>
              <a:ext cx="4448810" cy="0"/>
            </a:xfrm>
            <a:custGeom>
              <a:avLst/>
              <a:gdLst/>
              <a:ahLst/>
              <a:cxnLst/>
              <a:rect l="l" t="t" r="r" b="b"/>
              <a:pathLst>
                <a:path w="4448809">
                  <a:moveTo>
                    <a:pt x="0" y="0"/>
                  </a:moveTo>
                  <a:lnTo>
                    <a:pt x="4448479" y="0"/>
                  </a:lnTo>
                </a:path>
              </a:pathLst>
            </a:custGeom>
            <a:ln w="12700">
              <a:solidFill>
                <a:srgbClr val="E7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90615" y="5798820"/>
              <a:ext cx="4448810" cy="0"/>
            </a:xfrm>
            <a:custGeom>
              <a:avLst/>
              <a:gdLst/>
              <a:ahLst/>
              <a:cxnLst/>
              <a:rect l="l" t="t" r="r" b="b"/>
              <a:pathLst>
                <a:path w="4448809">
                  <a:moveTo>
                    <a:pt x="0" y="0"/>
                  </a:moveTo>
                  <a:lnTo>
                    <a:pt x="4448479" y="0"/>
                  </a:lnTo>
                </a:path>
              </a:pathLst>
            </a:custGeom>
            <a:ln w="12700">
              <a:solidFill>
                <a:srgbClr val="E7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06333" y="2232134"/>
            <a:ext cx="4518660" cy="2066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Unless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freight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routed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0" dirty="0">
                <a:latin typeface="Calibri"/>
                <a:cs typeface="Calibri"/>
              </a:rPr>
              <a:t> our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appointed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agents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require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payment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charges,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advised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by</a:t>
            </a:r>
            <a:r>
              <a:rPr sz="1400" spc="-5" dirty="0">
                <a:latin typeface="Calibri"/>
                <a:cs typeface="Calibri"/>
              </a:rPr>
              <a:t> us,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prior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last </a:t>
            </a:r>
            <a:r>
              <a:rPr sz="1400" spc="-25" dirty="0">
                <a:latin typeface="Calibri"/>
                <a:cs typeface="Calibri"/>
              </a:rPr>
              <a:t>day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50" dirty="0">
                <a:latin typeface="Calibri"/>
                <a:cs typeface="Calibri"/>
              </a:rPr>
              <a:t>show. </a:t>
            </a:r>
            <a:r>
              <a:rPr sz="1400" spc="-20" dirty="0">
                <a:latin typeface="Calibri"/>
                <a:cs typeface="Calibri"/>
              </a:rPr>
              <a:t>Personal </a:t>
            </a:r>
            <a:r>
              <a:rPr sz="1400" dirty="0">
                <a:latin typeface="Calibri"/>
                <a:cs typeface="Calibri"/>
              </a:rPr>
              <a:t>or </a:t>
            </a:r>
            <a:r>
              <a:rPr sz="1400" spc="-30" dirty="0">
                <a:latin typeface="Calibri"/>
                <a:cs typeface="Calibri"/>
              </a:rPr>
              <a:t>foreign </a:t>
            </a:r>
            <a:r>
              <a:rPr sz="1400" spc="-15" dirty="0">
                <a:latin typeface="Calibri"/>
                <a:cs typeface="Calibri"/>
              </a:rPr>
              <a:t>cheques are </a:t>
            </a:r>
            <a:r>
              <a:rPr sz="1400" spc="-10" dirty="0">
                <a:latin typeface="Calibri"/>
                <a:cs typeface="Calibri"/>
              </a:rPr>
              <a:t>not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acceptable.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Settlement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advance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bank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transfer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alternatively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site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by</a:t>
            </a:r>
            <a:r>
              <a:rPr sz="1400" spc="-20" dirty="0">
                <a:latin typeface="Calibri"/>
                <a:cs typeface="Calibri"/>
              </a:rPr>
              <a:t> credit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card.</a:t>
            </a:r>
            <a:endParaRPr sz="1400" dirty="0">
              <a:latin typeface="Calibri"/>
              <a:cs typeface="Calibri"/>
            </a:endParaRPr>
          </a:p>
          <a:p>
            <a:pPr marR="472440" algn="ctr">
              <a:lnSpc>
                <a:spcPct val="100000"/>
              </a:lnSpc>
              <a:spcBef>
                <a:spcPts val="740"/>
              </a:spcBef>
            </a:pPr>
            <a:r>
              <a:rPr sz="1400" b="1" spc="-10" dirty="0">
                <a:latin typeface="Calibri"/>
                <a:cs typeface="Calibri"/>
              </a:rPr>
              <a:t>BNP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Paribas</a:t>
            </a:r>
            <a:endParaRPr sz="1400" dirty="0">
              <a:latin typeface="Calibri"/>
              <a:cs typeface="Calibri"/>
            </a:endParaRPr>
          </a:p>
          <a:p>
            <a:pPr marL="1237615" marR="1711960" algn="ctr">
              <a:lnSpc>
                <a:spcPct val="103499"/>
              </a:lnSpc>
              <a:spcBef>
                <a:spcPts val="10"/>
              </a:spcBef>
            </a:pPr>
            <a:r>
              <a:rPr sz="1400" b="1" spc="-20" dirty="0">
                <a:latin typeface="Calibri"/>
                <a:cs typeface="Calibri"/>
              </a:rPr>
              <a:t>1</a:t>
            </a:r>
            <a:r>
              <a:rPr sz="1400" b="1" dirty="0">
                <a:latin typeface="Calibri"/>
                <a:cs typeface="Calibri"/>
              </a:rPr>
              <a:t>0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Ha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spc="-25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w</a:t>
            </a:r>
            <a:r>
              <a:rPr sz="1400" b="1" spc="-15" dirty="0">
                <a:latin typeface="Calibri"/>
                <a:cs typeface="Calibri"/>
              </a:rPr>
              <a:t>oo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50" dirty="0">
                <a:latin typeface="Calibri"/>
                <a:cs typeface="Calibri"/>
              </a:rPr>
              <a:t> A</a:t>
            </a:r>
            <a:r>
              <a:rPr sz="1400" b="1" spc="-30" dirty="0">
                <a:latin typeface="Calibri"/>
                <a:cs typeface="Calibri"/>
              </a:rPr>
              <a:t>v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nu</a:t>
            </a:r>
            <a:r>
              <a:rPr sz="1400" b="1" dirty="0">
                <a:latin typeface="Calibri"/>
                <a:cs typeface="Calibri"/>
              </a:rPr>
              <a:t>e  </a:t>
            </a:r>
            <a:r>
              <a:rPr sz="1400" b="1" spc="-10" dirty="0">
                <a:latin typeface="Calibri"/>
                <a:cs typeface="Calibri"/>
              </a:rPr>
              <a:t>London</a:t>
            </a:r>
            <a:endParaRPr sz="1400" dirty="0">
              <a:latin typeface="Calibri"/>
              <a:cs typeface="Calibri"/>
            </a:endParaRPr>
          </a:p>
          <a:p>
            <a:pPr marR="473709" algn="ctr">
              <a:lnSpc>
                <a:spcPct val="100000"/>
              </a:lnSpc>
              <a:spcBef>
                <a:spcPts val="75"/>
              </a:spcBef>
            </a:pPr>
            <a:r>
              <a:rPr sz="1400" b="1" spc="-10" dirty="0">
                <a:latin typeface="Calibri"/>
                <a:cs typeface="Calibri"/>
              </a:rPr>
              <a:t>NW1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6AA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44413" y="7073010"/>
            <a:ext cx="171894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r">
              <a:lnSpc>
                <a:spcPts val="1045"/>
              </a:lnSpc>
            </a:pPr>
            <a:r>
              <a:rPr sz="1000" spc="70" dirty="0">
                <a:solidFill>
                  <a:srgbClr val="201F1F"/>
                </a:solidFill>
                <a:latin typeface="Calibri"/>
                <a:cs typeface="Calibri"/>
              </a:rPr>
              <a:t>ADDITIONAL</a:t>
            </a:r>
            <a:r>
              <a:rPr sz="1000" spc="155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75" dirty="0">
                <a:solidFill>
                  <a:srgbClr val="201F1F"/>
                </a:solidFill>
                <a:latin typeface="Calibri"/>
                <a:cs typeface="Calibri"/>
              </a:rPr>
              <a:t>INFORMATION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0"/>
              </a:spcBef>
            </a:pP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000" b="1" spc="-10" dirty="0">
                <a:solidFill>
                  <a:srgbClr val="201F1F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4035" cy="7560945"/>
            <a:chOff x="0" y="0"/>
            <a:chExt cx="10694035" cy="75609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4035" cy="6451600"/>
            </a:xfrm>
            <a:custGeom>
              <a:avLst/>
              <a:gdLst/>
              <a:ahLst/>
              <a:cxnLst/>
              <a:rect l="l" t="t" r="r" b="b"/>
              <a:pathLst>
                <a:path w="10694035" h="6451600">
                  <a:moveTo>
                    <a:pt x="10693869" y="0"/>
                  </a:moveTo>
                  <a:lnTo>
                    <a:pt x="0" y="0"/>
                  </a:lnTo>
                  <a:lnTo>
                    <a:pt x="0" y="6451066"/>
                  </a:lnTo>
                  <a:lnTo>
                    <a:pt x="10693869" y="6451066"/>
                  </a:lnTo>
                  <a:lnTo>
                    <a:pt x="10693869" y="0"/>
                  </a:lnTo>
                  <a:close/>
                </a:path>
              </a:pathLst>
            </a:custGeom>
            <a:solidFill>
              <a:srgbClr val="EFE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1780" y="239280"/>
              <a:ext cx="7881620" cy="7321550"/>
            </a:xfrm>
            <a:custGeom>
              <a:avLst/>
              <a:gdLst/>
              <a:ahLst/>
              <a:cxnLst/>
              <a:rect l="l" t="t" r="r" b="b"/>
              <a:pathLst>
                <a:path w="7881620" h="7321550">
                  <a:moveTo>
                    <a:pt x="7881594" y="1731568"/>
                  </a:moveTo>
                  <a:lnTo>
                    <a:pt x="4812792" y="141719"/>
                  </a:lnTo>
                  <a:lnTo>
                    <a:pt x="4021455" y="141719"/>
                  </a:lnTo>
                  <a:lnTo>
                    <a:pt x="4021315" y="141109"/>
                  </a:lnTo>
                  <a:lnTo>
                    <a:pt x="4823561" y="141109"/>
                  </a:lnTo>
                  <a:lnTo>
                    <a:pt x="4781016" y="119126"/>
                  </a:lnTo>
                  <a:lnTo>
                    <a:pt x="4734026" y="96139"/>
                  </a:lnTo>
                  <a:lnTo>
                    <a:pt x="4686262" y="75692"/>
                  </a:lnTo>
                  <a:lnTo>
                    <a:pt x="4638116" y="57785"/>
                  </a:lnTo>
                  <a:lnTo>
                    <a:pt x="4589475" y="42291"/>
                  </a:lnTo>
                  <a:lnTo>
                    <a:pt x="4540428" y="29210"/>
                  </a:lnTo>
                  <a:lnTo>
                    <a:pt x="4491152" y="18669"/>
                  </a:lnTo>
                  <a:lnTo>
                    <a:pt x="4441749" y="10414"/>
                  </a:lnTo>
                  <a:lnTo>
                    <a:pt x="4392206" y="4572"/>
                  </a:lnTo>
                  <a:lnTo>
                    <a:pt x="4342536" y="1143"/>
                  </a:lnTo>
                  <a:lnTo>
                    <a:pt x="4293006" y="0"/>
                  </a:lnTo>
                  <a:lnTo>
                    <a:pt x="4244860" y="1143"/>
                  </a:lnTo>
                  <a:lnTo>
                    <a:pt x="4196727" y="4305"/>
                  </a:lnTo>
                  <a:lnTo>
                    <a:pt x="4148963" y="9779"/>
                  </a:lnTo>
                  <a:lnTo>
                    <a:pt x="4101592" y="17272"/>
                  </a:lnTo>
                  <a:lnTo>
                    <a:pt x="4054602" y="26797"/>
                  </a:lnTo>
                  <a:lnTo>
                    <a:pt x="4008107" y="38468"/>
                  </a:lnTo>
                  <a:lnTo>
                    <a:pt x="3962235" y="52184"/>
                  </a:lnTo>
                  <a:lnTo>
                    <a:pt x="3917023" y="67945"/>
                  </a:lnTo>
                  <a:lnTo>
                    <a:pt x="3872433" y="85712"/>
                  </a:lnTo>
                  <a:lnTo>
                    <a:pt x="3828745" y="105410"/>
                  </a:lnTo>
                  <a:lnTo>
                    <a:pt x="3785946" y="127000"/>
                  </a:lnTo>
                  <a:lnTo>
                    <a:pt x="3744036" y="150622"/>
                  </a:lnTo>
                  <a:lnTo>
                    <a:pt x="3703116" y="176149"/>
                  </a:lnTo>
                  <a:lnTo>
                    <a:pt x="3663365" y="203454"/>
                  </a:lnTo>
                  <a:lnTo>
                    <a:pt x="3624757" y="232676"/>
                  </a:lnTo>
                  <a:lnTo>
                    <a:pt x="3587419" y="263652"/>
                  </a:lnTo>
                  <a:lnTo>
                    <a:pt x="3551339" y="296545"/>
                  </a:lnTo>
                  <a:lnTo>
                    <a:pt x="3516795" y="331216"/>
                  </a:lnTo>
                  <a:lnTo>
                    <a:pt x="3483648" y="367538"/>
                  </a:lnTo>
                  <a:lnTo>
                    <a:pt x="3452012" y="405638"/>
                  </a:lnTo>
                  <a:lnTo>
                    <a:pt x="3422167" y="445516"/>
                  </a:lnTo>
                  <a:lnTo>
                    <a:pt x="3393821" y="487045"/>
                  </a:lnTo>
                  <a:lnTo>
                    <a:pt x="3367405" y="530225"/>
                  </a:lnTo>
                  <a:lnTo>
                    <a:pt x="3342767" y="575056"/>
                  </a:lnTo>
                  <a:lnTo>
                    <a:pt x="119011" y="6791033"/>
                  </a:lnTo>
                  <a:lnTo>
                    <a:pt x="97675" y="6834721"/>
                  </a:lnTo>
                  <a:lnTo>
                    <a:pt x="78359" y="6878942"/>
                  </a:lnTo>
                  <a:lnTo>
                    <a:pt x="61341" y="6923608"/>
                  </a:lnTo>
                  <a:lnTo>
                    <a:pt x="46367" y="6968680"/>
                  </a:lnTo>
                  <a:lnTo>
                    <a:pt x="33540" y="7014057"/>
                  </a:lnTo>
                  <a:lnTo>
                    <a:pt x="22860" y="7059701"/>
                  </a:lnTo>
                  <a:lnTo>
                    <a:pt x="14236" y="7105548"/>
                  </a:lnTo>
                  <a:lnTo>
                    <a:pt x="7620" y="7151510"/>
                  </a:lnTo>
                  <a:lnTo>
                    <a:pt x="3048" y="7197547"/>
                  </a:lnTo>
                  <a:lnTo>
                    <a:pt x="508" y="7243610"/>
                  </a:lnTo>
                  <a:lnTo>
                    <a:pt x="0" y="7289584"/>
                  </a:lnTo>
                  <a:lnTo>
                    <a:pt x="1016" y="7321131"/>
                  </a:lnTo>
                  <a:lnTo>
                    <a:pt x="5757418" y="7321131"/>
                  </a:lnTo>
                  <a:lnTo>
                    <a:pt x="4029240" y="173901"/>
                  </a:lnTo>
                  <a:lnTo>
                    <a:pt x="7881594" y="6494780"/>
                  </a:lnTo>
                  <a:lnTo>
                    <a:pt x="7881594" y="1731568"/>
                  </a:lnTo>
                  <a:close/>
                </a:path>
              </a:pathLst>
            </a:custGeom>
            <a:solidFill>
              <a:srgbClr val="FFFFFF">
                <a:alpha val="8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420" y="64730"/>
            <a:ext cx="643763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E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R</a:t>
            </a:r>
            <a:r>
              <a:rPr b="1" spc="-2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O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 L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B O U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N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D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T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51039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051039"/>
                </a:solidFill>
                <a:latin typeface="Calibri"/>
                <a:cs typeface="Calibri"/>
              </a:rPr>
              <a:t> </a:t>
            </a:r>
            <a:r>
              <a:rPr b="1" spc="130" dirty="0">
                <a:solidFill>
                  <a:srgbClr val="051039"/>
                </a:solidFill>
                <a:latin typeface="Calibri"/>
                <a:cs typeface="Calibri"/>
              </a:rPr>
              <a:t>FF</a:t>
            </a:r>
          </a:p>
        </p:txBody>
      </p:sp>
      <p:sp>
        <p:nvSpPr>
          <p:cNvPr id="6" name="object 6"/>
          <p:cNvSpPr/>
          <p:nvPr/>
        </p:nvSpPr>
        <p:spPr>
          <a:xfrm>
            <a:off x="5873115" y="737565"/>
            <a:ext cx="3229610" cy="5106670"/>
          </a:xfrm>
          <a:custGeom>
            <a:avLst/>
            <a:gdLst/>
            <a:ahLst/>
            <a:cxnLst/>
            <a:rect l="l" t="t" r="r" b="b"/>
            <a:pathLst>
              <a:path w="3229609" h="5106670">
                <a:moveTo>
                  <a:pt x="3229229" y="13766"/>
                </a:moveTo>
                <a:lnTo>
                  <a:pt x="3221990" y="13766"/>
                </a:lnTo>
                <a:lnTo>
                  <a:pt x="3221990" y="0"/>
                </a:lnTo>
                <a:lnTo>
                  <a:pt x="0" y="0"/>
                </a:lnTo>
                <a:lnTo>
                  <a:pt x="0" y="5092687"/>
                </a:lnTo>
                <a:lnTo>
                  <a:pt x="6477" y="5092687"/>
                </a:lnTo>
                <a:lnTo>
                  <a:pt x="6477" y="5106530"/>
                </a:lnTo>
                <a:lnTo>
                  <a:pt x="3229229" y="5106530"/>
                </a:lnTo>
                <a:lnTo>
                  <a:pt x="3229229" y="4707242"/>
                </a:lnTo>
                <a:lnTo>
                  <a:pt x="3229229" y="4706163"/>
                </a:lnTo>
                <a:lnTo>
                  <a:pt x="3229229" y="4351071"/>
                </a:lnTo>
                <a:lnTo>
                  <a:pt x="3221990" y="4351071"/>
                </a:lnTo>
                <a:lnTo>
                  <a:pt x="3221990" y="4350626"/>
                </a:lnTo>
                <a:lnTo>
                  <a:pt x="3229229" y="4350626"/>
                </a:lnTo>
                <a:lnTo>
                  <a:pt x="3229229" y="3994454"/>
                </a:lnTo>
                <a:lnTo>
                  <a:pt x="3221990" y="3994454"/>
                </a:lnTo>
                <a:lnTo>
                  <a:pt x="3229229" y="3994416"/>
                </a:lnTo>
                <a:lnTo>
                  <a:pt x="3229229" y="3633266"/>
                </a:lnTo>
                <a:lnTo>
                  <a:pt x="3221990" y="3633266"/>
                </a:lnTo>
                <a:lnTo>
                  <a:pt x="3221990" y="3632835"/>
                </a:lnTo>
                <a:lnTo>
                  <a:pt x="3229229" y="3632835"/>
                </a:lnTo>
                <a:lnTo>
                  <a:pt x="3229229" y="3276650"/>
                </a:lnTo>
                <a:lnTo>
                  <a:pt x="3221990" y="3276650"/>
                </a:lnTo>
                <a:lnTo>
                  <a:pt x="3221990" y="3276219"/>
                </a:lnTo>
                <a:lnTo>
                  <a:pt x="3229229" y="3276219"/>
                </a:lnTo>
                <a:lnTo>
                  <a:pt x="3229229" y="2920034"/>
                </a:lnTo>
                <a:lnTo>
                  <a:pt x="3221990" y="2920034"/>
                </a:lnTo>
                <a:lnTo>
                  <a:pt x="3221990" y="2919819"/>
                </a:lnTo>
                <a:lnTo>
                  <a:pt x="3229229" y="2919819"/>
                </a:lnTo>
                <a:lnTo>
                  <a:pt x="3229229" y="2523794"/>
                </a:lnTo>
                <a:lnTo>
                  <a:pt x="3221990" y="2523794"/>
                </a:lnTo>
                <a:lnTo>
                  <a:pt x="3229229" y="2523680"/>
                </a:lnTo>
                <a:lnTo>
                  <a:pt x="3229229" y="2106218"/>
                </a:lnTo>
                <a:lnTo>
                  <a:pt x="3221990" y="2106218"/>
                </a:lnTo>
                <a:lnTo>
                  <a:pt x="3229229" y="2106104"/>
                </a:lnTo>
                <a:lnTo>
                  <a:pt x="3229229" y="1687118"/>
                </a:lnTo>
                <a:lnTo>
                  <a:pt x="3221990" y="1687118"/>
                </a:lnTo>
                <a:lnTo>
                  <a:pt x="3229229" y="1687004"/>
                </a:lnTo>
                <a:lnTo>
                  <a:pt x="3229229" y="1269542"/>
                </a:lnTo>
                <a:lnTo>
                  <a:pt x="3221990" y="1269542"/>
                </a:lnTo>
                <a:lnTo>
                  <a:pt x="3229229" y="1269428"/>
                </a:lnTo>
                <a:lnTo>
                  <a:pt x="3229229" y="850442"/>
                </a:lnTo>
                <a:lnTo>
                  <a:pt x="3221990" y="850442"/>
                </a:lnTo>
                <a:lnTo>
                  <a:pt x="3229229" y="850328"/>
                </a:lnTo>
                <a:lnTo>
                  <a:pt x="3229229" y="432866"/>
                </a:lnTo>
                <a:lnTo>
                  <a:pt x="3221990" y="432866"/>
                </a:lnTo>
                <a:lnTo>
                  <a:pt x="3229229" y="432752"/>
                </a:lnTo>
                <a:lnTo>
                  <a:pt x="3229229" y="13766"/>
                </a:lnTo>
                <a:close/>
              </a:path>
            </a:pathLst>
          </a:custGeom>
          <a:solidFill>
            <a:srgbClr val="EF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66800" y="723271"/>
          <a:ext cx="8023225" cy="5092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351">
                <a:tc grid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Temporary/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Permanent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Import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Customs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Clearance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£125.00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entry/consignment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350">
                <a:tc grid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£35.00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consignment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50">
                <a:tc grid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mp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1.5%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CIF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(minimum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£100.00)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50">
                <a:tc gridSpan="2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Importer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Record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£95.00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entry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51">
                <a:tc gridSpan="2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Import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Airline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Handling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£0.35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kg.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(minimum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£45.00)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350">
                <a:tc gridSpan="2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350" spc="-7" baseline="2160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50" baseline="2160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50" spc="22" baseline="2160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24">
                <a:tc grid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Transport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venue (Subject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overtime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surcharge)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£45.00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100kgs.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(minimum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300kgs)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420">
                <a:tc rowSpan="3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Terminal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Handling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Charges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40ft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£195.00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container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4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20ft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£185.00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container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6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421">
                <a:tc rowSpan="3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Transport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UK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Seaport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40ft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£795.00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container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20ft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£795.00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container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2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LCL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51039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£95.00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500kgs.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1cbm.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F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357106" y="7073010"/>
            <a:ext cx="21088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34" algn="r">
              <a:lnSpc>
                <a:spcPts val="1045"/>
              </a:lnSpc>
            </a:pPr>
            <a:r>
              <a:rPr sz="1000" spc="70" dirty="0">
                <a:solidFill>
                  <a:srgbClr val="201F1F"/>
                </a:solidFill>
                <a:latin typeface="Calibri"/>
                <a:cs typeface="Calibri"/>
              </a:rPr>
              <a:t>INTERNATIONAL</a:t>
            </a:r>
            <a:r>
              <a:rPr sz="1000" spc="175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201F1F"/>
                </a:solidFill>
                <a:latin typeface="Calibri"/>
                <a:cs typeface="Calibri"/>
              </a:rPr>
              <a:t>INBOUND </a:t>
            </a:r>
            <a:r>
              <a:rPr sz="1000" spc="65" dirty="0">
                <a:solidFill>
                  <a:srgbClr val="201F1F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201F1F"/>
                </a:solidFill>
                <a:latin typeface="Calibri"/>
                <a:cs typeface="Calibri"/>
              </a:rPr>
              <a:t>TARIFF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0"/>
              </a:spcBef>
            </a:pPr>
            <a:r>
              <a:rPr sz="10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000" b="1" spc="-10" dirty="0">
                <a:solidFill>
                  <a:srgbClr val="201F1F"/>
                </a:solidFill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2223</Words>
  <Application>Microsoft Office PowerPoint</Application>
  <PresentationFormat>Custom</PresentationFormat>
  <Paragraphs>405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Office Theme</vt:lpstr>
      <vt:lpstr>E L E V A T E   2 0 2 2</vt:lpstr>
      <vt:lpstr>CONT E N TS</vt:lpstr>
      <vt:lpstr>K E Y | I N F O R M A T I O N</vt:lpstr>
      <vt:lpstr>S E A | A I R</vt:lpstr>
      <vt:lpstr>R O A D</vt:lpstr>
      <vt:lpstr>D O C U M E N T A T I O N</vt:lpstr>
      <vt:lpstr>A D D I T I O N A L | I N F O R M A T I O N</vt:lpstr>
      <vt:lpstr>A D D I T I O N A L | I N F O R M A T I O N</vt:lpstr>
      <vt:lpstr>I N T E R N A T I O N A L | I N B O U N D | T A R I FF</vt:lpstr>
      <vt:lpstr>O N S I T E | H A N D L I N G | T A R I F F</vt:lpstr>
      <vt:lpstr>I N T E R N A T I O N A L | O U T B O U N D | T A R I FF</vt:lpstr>
      <vt:lpstr>O N L I N E | O R D E R I N 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Dorian</dc:creator>
  <cp:lastModifiedBy>Hughes, Chris</cp:lastModifiedBy>
  <cp:revision>16</cp:revision>
  <cp:lastPrinted>2021-11-12T14:43:02Z</cp:lastPrinted>
  <dcterms:created xsi:type="dcterms:W3CDTF">2021-03-16T11:35:27Z</dcterms:created>
  <dcterms:modified xsi:type="dcterms:W3CDTF">2022-01-27T15:34:14Z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2021-03-16T00:00:00Z</vt:filetime>
  </property>
</Properties>
</file>